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embedTrueTypeFonts="true">
  <p:sldMasterIdLst>
    <p:sldMasterId id="2147483661" r:id="rId32"/>
  </p:sldMasterIdLst>
  <p:notesMasterIdLst>
    <p:notesMasterId r:id="rId34"/>
  </p:notes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3"/>
    <p:sldId id="263" r:id="rId44"/>
    <p:sldId id="264" r:id="rId45"/>
    <p:sldId id="265" r:id="rId46"/>
    <p:sldId id="266" r:id="rId47"/>
    <p:sldId id="267" r:id="rId49"/>
    <p:sldId id="268" r:id="rId50"/>
    <p:sldId id="269" r:id="rId51"/>
    <p:sldId id="270" r:id="rId52"/>
    <p:sldId id="271" r:id="rId54"/>
    <p:sldId id="272" r:id="rId55"/>
    <p:sldId id="273" r:id="rId56"/>
    <p:sldId id="274" r:id="rId57"/>
    <p:sldId id="275" r:id="rId58"/>
    <p:sldId id="276" r:id="rId59"/>
    <p:sldId id="277" r:id="rId61"/>
    <p:sldId id="278" r:id="rId62"/>
    <p:sldId id="279" r:id="rId63"/>
    <p:sldId id="280" r:id="rId64"/>
    <p:sldId id="281" r:id="rId65"/>
    <p:sldId id="282" r:id="rId67"/>
    <p:sldId id="283" r:id="rId68"/>
    <p:sldId id="284" r:id="rId69"/>
    <p:sldId id="285" r:id="rId70"/>
    <p:sldId id="286" r:id="rId7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  <p:embeddedFontLst>
    <p:embeddedFont>
      <p:font typeface="Glacial Indifference" panose="00000000000000000000" pitchFamily="0" charset="1">
        <p:regular r:id="rId19"/>
      </p:font>
    </p:embeddedFont>
    <p:embeddedFont>
      <p:font typeface="Glacial Indifference Bold" panose="00000800000000000000" pitchFamily="458760" charset="1"/>
    </p:embeddedFont>
    <p:embeddedFont>
      <p:font typeface="Glacial Indifference Italics" panose="00000000000000000000" pitchFamily="0" charset="1"/>
    </p:embeddedFont>
    <p:embeddedFont>
      <p:font typeface="Glacial Indifference Bold Italics" panose="00000800000000000000" pitchFamily="263184" charset="1"/>
    </p:embeddedFont>
    <p:embeddedFont>
      <p:font typeface="Arimo" panose="020B0604020202020204" pitchFamily="7537920" charset="1">
        <p:regular r:id="rId1"/>
      </p:font>
    </p:embeddedFont>
    <p:embeddedFont>
      <p:font typeface="Arimo Bold" panose="020B0704020202020204" pitchFamily="0" charset="1">
        <p:regular r:id="rId2"/>
      </p:font>
    </p:embeddedFont>
    <p:embeddedFont>
      <p:font typeface="Arimo Italics" panose="020B0604020202090204" pitchFamily="0" charset="1">
        <p:regular r:id="rId3"/>
      </p:font>
    </p:embeddedFont>
    <p:embeddedFont>
      <p:font typeface="Arimo Bold Italics" panose="020B0704020202090204" pitchFamily="2098944" charset="1">
        <p:regular r:id="rId4"/>
      </p:font>
    </p:embeddedFont>
    <p:embeddedFont>
      <p:font typeface="Baekmuk Batang" panose="02030600000101010101" pitchFamily="0" charset="1">
        <p:regular r:id="rId5"/>
      </p:font>
    </p:embeddedFont>
    <p:embeddedFont>
      <p:font typeface="Jeju Hallasan" panose="02000300000000000000" pitchFamily="0" charset="1">
        <p:regular r:id="rId6"/>
      </p:font>
    </p:embeddedFont>
    <p:embeddedFont>
      <p:font typeface="Open Sans Extra Bold" panose="020B0906030804020204" pitchFamily="0" charset="1">
        <p:regular r:id="rId7"/>
      </p:font>
    </p:embeddedFont>
    <p:embeddedFont>
      <p:font typeface="Open Sans Extra Bold Italics" panose="020B0906030804020204" pitchFamily="219269832" charset="1">
        <p:regular r:id="rId8"/>
      </p:font>
    </p:embeddedFont>
    <p:embeddedFont>
      <p:font typeface="210 아일랜드" panose="02020603020101020101" pitchFamily="0" charset="1">
        <p:regular r:id="rId9"/>
      </p:font>
    </p:embeddedFont>
    <p:embeddedFont>
      <p:font typeface="TDTD평고딕" panose="02000503000000000000" pitchFamily="6815847" charset="1">
        <p:regular r:id="rId10"/>
      </p:font>
    </p:embeddedFont>
    <p:embeddedFont>
      <p:font typeface="210 보물지도" panose="02020503020101020101" pitchFamily="0" charset="1">
        <p:regular r:id="rId11"/>
      </p:font>
    </p:embeddedFont>
    <p:embeddedFont>
      <p:font typeface="210 보물지도 Bold" panose="02020503020101020101" pitchFamily="524301" charset="1">
        <p:regular r:id="rId12"/>
      </p:font>
    </p:embeddedFont>
    <p:embeddedFont>
      <p:font typeface="210 보물지도 Light" panose="02020503020101020101" pitchFamily="0" charset="1">
        <p:regular r:id="rId13"/>
      </p:font>
    </p:embeddedFont>
    <p:embeddedFont>
      <p:font typeface="Nanum Square" panose="020B0600000101010101" pitchFamily="0" charset="1">
        <p:regular r:id="rId14"/>
      </p:font>
    </p:embeddedFont>
    <p:embeddedFont>
      <p:font typeface="Nanum Square Bold" panose="020B0600000101010101" pitchFamily="0" charset="1">
        <p:regular r:id="rId15"/>
      </p:font>
    </p:embeddedFont>
    <p:embeddedFont>
      <p:font typeface="Nanum Square Light" panose="020B0600000101010101" pitchFamily="263184" charset="1">
        <p:regular r:id="rId16"/>
      </p:font>
    </p:embeddedFont>
    <p:embeddedFont>
      <p:font typeface="Nanum Square Ultra-Bold" panose="020B0600000101010101" pitchFamily="7210240" charset="1">
        <p:regular r:id="rId17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0.fntdata"></Relationship><Relationship Id="rId2" Type="http://schemas.openxmlformats.org/officeDocument/2006/relationships/font" Target="fonts/font11.fntdata"></Relationship><Relationship Id="rId3" Type="http://schemas.openxmlformats.org/officeDocument/2006/relationships/font" Target="fonts/font12.fntdata"></Relationship><Relationship Id="rId4" Type="http://schemas.openxmlformats.org/officeDocument/2006/relationships/font" Target="fonts/font13.fntdata"></Relationship><Relationship Id="rId5" Type="http://schemas.openxmlformats.org/officeDocument/2006/relationships/font" Target="fonts/font14.fntdata"></Relationship><Relationship Id="rId6" Type="http://schemas.openxmlformats.org/officeDocument/2006/relationships/font" Target="fonts/font15.fntdata"></Relationship><Relationship Id="rId7" Type="http://schemas.openxmlformats.org/officeDocument/2006/relationships/font" Target="fonts/font16.fntdata"></Relationship><Relationship Id="rId8" Type="http://schemas.openxmlformats.org/officeDocument/2006/relationships/font" Target="fonts/font17.fntdata"></Relationship><Relationship Id="rId9" Type="http://schemas.openxmlformats.org/officeDocument/2006/relationships/font" Target="fonts/font18.fntdata"></Relationship><Relationship Id="rId10" Type="http://schemas.openxmlformats.org/officeDocument/2006/relationships/font" Target="fonts/font19.fntdata"></Relationship><Relationship Id="rId11" Type="http://schemas.openxmlformats.org/officeDocument/2006/relationships/font" Target="fonts/font20.fntdata"></Relationship><Relationship Id="rId12" Type="http://schemas.openxmlformats.org/officeDocument/2006/relationships/font" Target="fonts/font21.fntdata"></Relationship><Relationship Id="rId13" Type="http://schemas.openxmlformats.org/officeDocument/2006/relationships/font" Target="fonts/font22.fntdata"></Relationship><Relationship Id="rId14" Type="http://schemas.openxmlformats.org/officeDocument/2006/relationships/font" Target="fonts/font23.fntdata"></Relationship><Relationship Id="rId15" Type="http://schemas.openxmlformats.org/officeDocument/2006/relationships/font" Target="fonts/font24.fntdata"></Relationship><Relationship Id="rId16" Type="http://schemas.openxmlformats.org/officeDocument/2006/relationships/font" Target="fonts/font25.fntdata"></Relationship><Relationship Id="rId17" Type="http://schemas.openxmlformats.org/officeDocument/2006/relationships/font" Target="fonts/font26.fntdata"></Relationship><Relationship Id="rId18" Type="http://schemas.openxmlformats.org/officeDocument/2006/relationships/tableStyles" Target="tableStyles.xml"></Relationship><Relationship Id="rId19" Type="http://schemas.openxmlformats.org/officeDocument/2006/relationships/font" Target="fonts/font6.fntdata"></Relationship><Relationship Id="rId32" Type="http://schemas.openxmlformats.org/officeDocument/2006/relationships/slideMaster" Target="slideMasters/slideMaster1.xml"></Relationship><Relationship Id="rId33" Type="http://schemas.openxmlformats.org/officeDocument/2006/relationships/theme" Target="theme/theme1.xml"></Relationship><Relationship Id="rId34" Type="http://schemas.openxmlformats.org/officeDocument/2006/relationships/notesMaster" Target="notesMasters/notesMaster1.xml"></Relationship><Relationship Id="rId36" Type="http://schemas.openxmlformats.org/officeDocument/2006/relationships/slide" Target="slides/slide1.xml"></Relationship><Relationship Id="rId37" Type="http://schemas.openxmlformats.org/officeDocument/2006/relationships/slide" Target="slides/slide2.xml"></Relationship><Relationship Id="rId38" Type="http://schemas.openxmlformats.org/officeDocument/2006/relationships/slide" Target="slides/slide3.xml"></Relationship><Relationship Id="rId39" Type="http://schemas.openxmlformats.org/officeDocument/2006/relationships/slide" Target="slides/slide4.xml"></Relationship><Relationship Id="rId40" Type="http://schemas.openxmlformats.org/officeDocument/2006/relationships/slide" Target="slides/slide5.xml"></Relationship><Relationship Id="rId41" Type="http://schemas.openxmlformats.org/officeDocument/2006/relationships/slide" Target="slides/slide6.xml"></Relationship><Relationship Id="rId43" Type="http://schemas.openxmlformats.org/officeDocument/2006/relationships/slide" Target="slides/slide7.xml"></Relationship><Relationship Id="rId44" Type="http://schemas.openxmlformats.org/officeDocument/2006/relationships/slide" Target="slides/slide8.xml"></Relationship><Relationship Id="rId45" Type="http://schemas.openxmlformats.org/officeDocument/2006/relationships/slide" Target="slides/slide9.xml"></Relationship><Relationship Id="rId46" Type="http://schemas.openxmlformats.org/officeDocument/2006/relationships/slide" Target="slides/slide10.xml"></Relationship><Relationship Id="rId47" Type="http://schemas.openxmlformats.org/officeDocument/2006/relationships/slide" Target="slides/slide11.xml"></Relationship><Relationship Id="rId49" Type="http://schemas.openxmlformats.org/officeDocument/2006/relationships/slide" Target="slides/slide12.xml"></Relationship><Relationship Id="rId50" Type="http://schemas.openxmlformats.org/officeDocument/2006/relationships/slide" Target="slides/slide13.xml"></Relationship><Relationship Id="rId51" Type="http://schemas.openxmlformats.org/officeDocument/2006/relationships/slide" Target="slides/slide14.xml"></Relationship><Relationship Id="rId52" Type="http://schemas.openxmlformats.org/officeDocument/2006/relationships/slide" Target="slides/slide15.xml"></Relationship><Relationship Id="rId54" Type="http://schemas.openxmlformats.org/officeDocument/2006/relationships/slide" Target="slides/slide16.xml"></Relationship><Relationship Id="rId55" Type="http://schemas.openxmlformats.org/officeDocument/2006/relationships/slide" Target="slides/slide17.xml"></Relationship><Relationship Id="rId56" Type="http://schemas.openxmlformats.org/officeDocument/2006/relationships/slide" Target="slides/slide18.xml"></Relationship><Relationship Id="rId57" Type="http://schemas.openxmlformats.org/officeDocument/2006/relationships/slide" Target="slides/slide19.xml"></Relationship><Relationship Id="rId58" Type="http://schemas.openxmlformats.org/officeDocument/2006/relationships/slide" Target="slides/slide20.xml"></Relationship><Relationship Id="rId59" Type="http://schemas.openxmlformats.org/officeDocument/2006/relationships/slide" Target="slides/slide21.xml"></Relationship><Relationship Id="rId61" Type="http://schemas.openxmlformats.org/officeDocument/2006/relationships/slide" Target="slides/slide22.xml"></Relationship><Relationship Id="rId62" Type="http://schemas.openxmlformats.org/officeDocument/2006/relationships/slide" Target="slides/slide23.xml"></Relationship><Relationship Id="rId63" Type="http://schemas.openxmlformats.org/officeDocument/2006/relationships/slide" Target="slides/slide24.xml"></Relationship><Relationship Id="rId64" Type="http://schemas.openxmlformats.org/officeDocument/2006/relationships/slide" Target="slides/slide25.xml"></Relationship><Relationship Id="rId65" Type="http://schemas.openxmlformats.org/officeDocument/2006/relationships/slide" Target="slides/slide26.xml"></Relationship><Relationship Id="rId67" Type="http://schemas.openxmlformats.org/officeDocument/2006/relationships/slide" Target="slides/slide27.xml"></Relationship><Relationship Id="rId68" Type="http://schemas.openxmlformats.org/officeDocument/2006/relationships/slide" Target="slides/slide28.xml"></Relationship><Relationship Id="rId69" Type="http://schemas.openxmlformats.org/officeDocument/2006/relationships/slide" Target="slides/slide29.xml"></Relationship><Relationship Id="rId70" Type="http://schemas.openxmlformats.org/officeDocument/2006/relationships/slide" Target="slides/slide30.xml"></Relationship><Relationship Id="rId71" Type="http://schemas.openxmlformats.org/officeDocument/2006/relationships/slide" Target="slides/slide31.xml"></Relationship><Relationship Id="rId72" Type="http://schemas.openxmlformats.org/officeDocument/2006/relationships/viewProps" Target="viewProps.xml"></Relationship><Relationship Id="rId7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빠른 시간으로 가볍고 캐쥬얼하게 즐기는 게임</a:t>
            </a:r>
          </a:p>
          <a:p>
            <a:r>
              <a:rPr lang="en-US"/>
              <a:t>고전 게임인 눈싸움에서 다양한 방해요소를 피해 눈싸움에서 승리하는 것이 목적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APP 시연이 제일 마지막에 하나요??????????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APP 시연이 제일 마지막에 하나요??????????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468개의 얼굴 지점을 추적하여, 얼굴의 미세한 움직임까지 포착할 수 있습니다.</a:t>
            </a:r>
          </a:p>
          <a:p>
            <a:r>
              <a:rPr lang="en-US"/>
              <a:t>2. 실시간 성능: 실시간 어플리케이션에서 사용될 수 있도록 최적화되어 있어, 빠른 성능을 제공합니다.</a:t>
            </a:r>
          </a:p>
          <a:p>
            <a:r>
              <a:rPr lang="en-US"/>
              <a:t>3. Android, iOS, 웹 등 다양한 플랫폼에서 사용할 수 있습니다.</a:t>
            </a:r>
          </a:p>
          <a:p>
            <a:r>
              <a:rPr lang="en-US"/>
              <a:t>4. Google이 오픈 소스로 제공하여 누구나 사용할 수 있으며, 커스터마이징이 가능합니다.</a:t>
            </a:r>
          </a:p>
          <a:p>
            <a:r>
              <a:rPr lang="en-US"/>
              <a:t/>
            </a:r>
          </a:p>
          <a:p>
            <a:r>
              <a:rPr lang="en-US"/>
              <a:t>Google에서 개발한 오픈 소스 프레임워크 MediaPipe를 기반으로 하는 AI 기술로, 실시간으로 얼굴의 3D 메쉬(망)를 생성하고 분석할 수 있습니다.</a:t>
            </a:r>
          </a:p>
          <a:p>
            <a:r>
              <a:rPr lang="en-US"/>
              <a:t/>
            </a:r>
          </a:p>
          <a:p>
            <a:r>
              <a:rPr lang="en-US"/>
              <a:t>1. 고정밀 얼굴 랜드마크를 통해 정교한 얼굴 모델링과 분석이 가능합니다.</a:t>
            </a:r>
          </a:p>
          <a:p>
            <a:r>
              <a:rPr lang="en-US"/>
              <a:t>2. Android, iOS, 웹 등 다양한 플랫폼에서 사용할 수 있습니다.</a:t>
            </a:r>
          </a:p>
          <a:p>
            <a:r>
              <a:rPr lang="en-US"/>
              <a:t>3. 오픈 소스로 제공되어 개발자 커뮤니티의 지원을 받으며, 사용자가 필요에 따라 기능을 확장하고 개선할 수 있습니다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이것이 왜 특장점이죠?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image1.jpeg"></Relationship><Relationship Id="rId4" Type="http://schemas.openxmlformats.org/officeDocument/2006/relationships/image" Target="../media/image29.png"></Relationship><Relationship Id="rId5" Type="http://schemas.openxmlformats.org/officeDocument/2006/relationships/image" Target="../media/image21.png"></Relationship><Relationship Id="rId6" Type="http://schemas.openxmlformats.org/officeDocument/2006/relationships/image" Target="../media/image30.gif"></Relationship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3.jpe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image1.jpeg"></Relationship><Relationship Id="rId4" Type="http://schemas.openxmlformats.org/officeDocument/2006/relationships/image" Target="../media/image14.png"></Relationship><Relationship Id="rId5" Type="http://schemas.openxmlformats.org/officeDocument/2006/relationships/image" Target="../media/image15.svg"></Relationship><Relationship Id="rId6" Type="http://schemas.openxmlformats.org/officeDocument/2006/relationships/image" Target="../media/image7.png"></Relationship><Relationship Id="rId7" Type="http://schemas.openxmlformats.org/officeDocument/2006/relationships/image" Target="../media/image8.svg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image" Target="../media/image10.png"></Relationship><Relationship Id="rId4" Type="http://schemas.openxmlformats.org/officeDocument/2006/relationships/image" Target="../media/image11.svg"></Relationship><Relationship Id="rId5" Type="http://schemas.openxmlformats.org/officeDocument/2006/relationships/image" Target="../media/image7.png"></Relationship><Relationship Id="rId6" Type="http://schemas.openxmlformats.org/officeDocument/2006/relationships/image" Target="../media/image8.svg"></Relationship><Relationship Id="rId7" Type="http://schemas.openxmlformats.org/officeDocument/2006/relationships/image" Target="../media/image13.png"></Relationship><Relationship Id="rId8" Type="http://schemas.openxmlformats.org/officeDocument/2006/relationships/slideLayout" Target="../slideLayouts/slideLayout7.xml"></Relationship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4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9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9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9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1.xml"></Relationship><Relationship Id="rId3" Type="http://schemas.openxmlformats.org/officeDocument/2006/relationships/image" Target="../media/image1.jpeg"></Relationship><Relationship Id="rId4" Type="http://schemas.openxmlformats.org/officeDocument/2006/relationships/image" Target="../media/image14.png"></Relationship><Relationship Id="rId5" Type="http://schemas.openxmlformats.org/officeDocument/2006/relationships/image" Target="../media/image15.svg"></Relationship><Relationship Id="rId6" Type="http://schemas.openxmlformats.org/officeDocument/2006/relationships/image" Target="../media/image7.png"></Relationship><Relationship Id="rId7" Type="http://schemas.openxmlformats.org/officeDocument/2006/relationships/image" Target="../media/image8.svg"></Relationship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9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image" Target="../media/image10.png"></Relationship><Relationship Id="rId4" Type="http://schemas.openxmlformats.org/officeDocument/2006/relationships/image" Target="../media/image11.svg"></Relationship><Relationship Id="rId5" Type="http://schemas.openxmlformats.org/officeDocument/2006/relationships/image" Target="../media/image29.png"></Relationship><Relationship Id="rId6" Type="http://schemas.openxmlformats.org/officeDocument/2006/relationships/image" Target="../media/image50.png"></Relationship><Relationship Id="rId7" Type="http://schemas.openxmlformats.org/officeDocument/2006/relationships/slideLayout" Target="../slideLayouts/slideLayout7.xml"></Relationship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3.gif" Type="http://schemas.openxmlformats.org/officeDocument/2006/relationships/image"/><Relationship Id="rId4" Target="../media/image54.png" Type="http://schemas.openxmlformats.org/officeDocument/2006/relationships/image"/><Relationship Id="rId5" Target="../media/image40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6.xml"></Relationship><Relationship Id="rId3" Type="http://schemas.openxmlformats.org/officeDocument/2006/relationships/image" Target="../media/image1.jpeg"></Relationship><Relationship Id="rId4" Type="http://schemas.openxmlformats.org/officeDocument/2006/relationships/image" Target="../media/image29.png"></Relationship><Relationship Id="rId5" Type="http://schemas.openxmlformats.org/officeDocument/2006/relationships/image" Target="../media/image56.png"></Relationship><Relationship Id="rId6" Type="http://schemas.openxmlformats.org/officeDocument/2006/relationships/hyperlink" Target="https://developers.google.com/mediapipe/api/solutions/js/tasks-vision.facelandmarker" TargetMode="External"></Relationship><Relationship Id="rId7" Type="http://schemas.openxmlformats.org/officeDocument/2006/relationships/image" Target="../media/image57.png"></Relationship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1.png" Type="http://schemas.openxmlformats.org/officeDocument/2006/relationships/image"/><Relationship Id="rId4" Target="../media/image62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gif" Type="http://schemas.openxmlformats.org/officeDocument/2006/relationships/image"/><Relationship Id="rId2" Target="../media/image1.jpe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image1.jpeg"></Relationship><Relationship Id="rId4" Type="http://schemas.openxmlformats.org/officeDocument/2006/relationships/image" Target="../media/image10.png"></Relationship><Relationship Id="rId5" Type="http://schemas.openxmlformats.org/officeDocument/2006/relationships/image" Target="../media/image11.svg"></Relationship><Relationship Id="rId6" Type="http://schemas.openxmlformats.org/officeDocument/2006/relationships/image" Target="../media/image22.png"></Relationship><Relationship Id="rId7" Type="http://schemas.openxmlformats.org/officeDocument/2006/relationships/image" Target="../media/image23.png"></Relationship><Relationship Id="rId8" Type="http://schemas.openxmlformats.org/officeDocument/2006/relationships/image" Target="../media/image24.svg"></Relationship><Relationship Id="rId9" Type="http://schemas.openxmlformats.org/officeDocument/2006/relationships/image" Target="../media/image25.png"></Relationship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8.jpeg" Type="http://schemas.openxmlformats.org/officeDocument/2006/relationships/image"/><Relationship Id="rId6" Target="../media/VAF8312a2YE.mp4" Type="http://schemas.openxmlformats.org/officeDocument/2006/relationships/video"/><Relationship Id="rId7" Target="../media/VAF8312a2YE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448566" y="-1723015"/>
            <a:ext cx="7390867" cy="13733031"/>
          </a:xfrm>
          <a:custGeom>
            <a:avLst/>
            <a:gdLst/>
            <a:ahLst/>
            <a:cxnLst/>
            <a:rect r="r" b="b" t="t" l="l"/>
            <a:pathLst>
              <a:path h="13733031" w="7390867">
                <a:moveTo>
                  <a:pt x="0" y="0"/>
                </a:moveTo>
                <a:lnTo>
                  <a:pt x="7390868" y="0"/>
                </a:lnTo>
                <a:lnTo>
                  <a:pt x="7390868" y="13733030"/>
                </a:lnTo>
                <a:lnTo>
                  <a:pt x="0" y="13733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71907" y="6832806"/>
            <a:ext cx="6344186" cy="196093"/>
          </a:xfrm>
          <a:custGeom>
            <a:avLst/>
            <a:gdLst/>
            <a:ahLst/>
            <a:cxnLst/>
            <a:rect r="r" b="b" t="t" l="l"/>
            <a:pathLst>
              <a:path h="196093" w="6344186">
                <a:moveTo>
                  <a:pt x="0" y="0"/>
                </a:moveTo>
                <a:lnTo>
                  <a:pt x="6344186" y="0"/>
                </a:lnTo>
                <a:lnTo>
                  <a:pt x="6344186" y="196093"/>
                </a:lnTo>
                <a:lnTo>
                  <a:pt x="0" y="196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96019" y="2558450"/>
            <a:ext cx="7695962" cy="447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40"/>
              </a:lnSpc>
            </a:pPr>
            <a:r>
              <a:rPr lang="en-US" sz="17313">
                <a:solidFill>
                  <a:srgbClr val="5E4840"/>
                </a:solidFill>
                <a:ea typeface="210 보물지도"/>
              </a:rPr>
              <a:t>눈</a:t>
            </a:r>
          </a:p>
          <a:p>
            <a:pPr algn="ctr">
              <a:lnSpc>
                <a:spcPts val="17140"/>
              </a:lnSpc>
            </a:pPr>
            <a:r>
              <a:rPr lang="en-US" sz="17313">
                <a:solidFill>
                  <a:srgbClr val="5E4840"/>
                </a:solidFill>
                <a:ea typeface="210 보물지도"/>
              </a:rPr>
              <a:t>깜빡할 새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95815" y="-3898990"/>
            <a:ext cx="16230600" cy="5214080"/>
          </a:xfrm>
          <a:custGeom>
            <a:avLst/>
            <a:gdLst/>
            <a:ahLst/>
            <a:cxnLst/>
            <a:rect r="r" b="b" t="t" l="l"/>
            <a:pathLst>
              <a:path h="5214080" w="16230600">
                <a:moveTo>
                  <a:pt x="0" y="0"/>
                </a:moveTo>
                <a:lnTo>
                  <a:pt x="16230600" y="0"/>
                </a:lnTo>
                <a:lnTo>
                  <a:pt x="16230600" y="5214080"/>
                </a:lnTo>
                <a:lnTo>
                  <a:pt x="0" y="5214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8768" y="9258300"/>
            <a:ext cx="16230600" cy="5214080"/>
          </a:xfrm>
          <a:custGeom>
            <a:avLst/>
            <a:gdLst/>
            <a:ahLst/>
            <a:cxnLst/>
            <a:rect r="r" b="b" t="t" l="l"/>
            <a:pathLst>
              <a:path h="5214080" w="16230600">
                <a:moveTo>
                  <a:pt x="0" y="0"/>
                </a:moveTo>
                <a:lnTo>
                  <a:pt x="16230600" y="0"/>
                </a:lnTo>
                <a:lnTo>
                  <a:pt x="16230600" y="5214080"/>
                </a:lnTo>
                <a:lnTo>
                  <a:pt x="0" y="5214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70670" y="8227172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3"/>
                </a:lnTo>
                <a:lnTo>
                  <a:pt x="0" y="91930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275337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5565988" y="0"/>
                </a:moveTo>
                <a:lnTo>
                  <a:pt x="0" y="0"/>
                </a:lnTo>
                <a:lnTo>
                  <a:pt x="0" y="9193074"/>
                </a:lnTo>
                <a:lnTo>
                  <a:pt x="5565988" y="9193074"/>
                </a:lnTo>
                <a:lnTo>
                  <a:pt x="55659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-553325" y="8448330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5565988" y="0"/>
                </a:moveTo>
                <a:lnTo>
                  <a:pt x="0" y="0"/>
                </a:lnTo>
                <a:lnTo>
                  <a:pt x="0" y="9193074"/>
                </a:lnTo>
                <a:lnTo>
                  <a:pt x="5565988" y="9193074"/>
                </a:lnTo>
                <a:lnTo>
                  <a:pt x="55659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896" y="4868080"/>
            <a:ext cx="4125545" cy="4125545"/>
          </a:xfrm>
          <a:custGeom>
            <a:avLst/>
            <a:gdLst/>
            <a:ahLst/>
            <a:cxnLst/>
            <a:rect r="r" b="b" t="t" l="l"/>
            <a:pathLst>
              <a:path h="4125545" w="4125545">
                <a:moveTo>
                  <a:pt x="0" y="0"/>
                </a:moveTo>
                <a:lnTo>
                  <a:pt x="4125545" y="0"/>
                </a:lnTo>
                <a:lnTo>
                  <a:pt x="4125545" y="4125545"/>
                </a:lnTo>
                <a:lnTo>
                  <a:pt x="0" y="4125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92441" y="7111311"/>
            <a:ext cx="9442783" cy="104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2"/>
              </a:lnSpc>
            </a:pPr>
            <a:r>
              <a:rPr lang="en-US" sz="6958">
                <a:solidFill>
                  <a:srgbClr val="5E4840"/>
                </a:solidFill>
                <a:latin typeface="210 보물지도"/>
              </a:rPr>
              <a:t>E206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777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82639" y="2610803"/>
            <a:ext cx="13522722" cy="230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40"/>
              </a:lnSpc>
            </a:pPr>
            <a:r>
              <a:rPr lang="en-US" sz="17313">
                <a:solidFill>
                  <a:srgbClr val="5E4840"/>
                </a:solidFill>
                <a:latin typeface="210 보물지도"/>
                <a:ea typeface="210 보물지도"/>
              </a:rPr>
              <a:t>‘눈 깜빡할 새’란?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88522" y="5329991"/>
            <a:ext cx="11249970" cy="205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2"/>
              </a:lnSpc>
            </a:pPr>
            <a:r>
              <a:rPr lang="en-US" sz="6958">
                <a:solidFill>
                  <a:srgbClr val="5E4840"/>
                </a:solidFill>
                <a:ea typeface="210 보물지도"/>
              </a:rPr>
              <a:t>빠른 시간에 </a:t>
            </a:r>
            <a:r>
              <a:rPr lang="en-US" sz="6958">
                <a:solidFill>
                  <a:srgbClr val="FF3131"/>
                </a:solidFill>
                <a:ea typeface="210 보물지도"/>
              </a:rPr>
              <a:t>게임</a:t>
            </a:r>
            <a:r>
              <a:rPr lang="en-US" sz="6958">
                <a:solidFill>
                  <a:srgbClr val="5E4840"/>
                </a:solidFill>
                <a:ea typeface="210 보물지도"/>
              </a:rPr>
              <a:t>을 진행하는 것과</a:t>
            </a:r>
          </a:p>
          <a:p>
            <a:pPr algn="ctr">
              <a:lnSpc>
                <a:spcPts val="8002"/>
              </a:lnSpc>
            </a:pPr>
            <a:r>
              <a:rPr lang="en-US" sz="6958">
                <a:solidFill>
                  <a:srgbClr val="5E4840"/>
                </a:solidFill>
                <a:latin typeface="210 보물지도"/>
                <a:ea typeface="210 보물지도"/>
              </a:rPr>
              <a:t> 눈을 사용한다는 </a:t>
            </a:r>
            <a:r>
              <a:rPr lang="en-US" sz="6958">
                <a:solidFill>
                  <a:srgbClr val="FF3131"/>
                </a:solidFill>
                <a:ea typeface="210 보물지도"/>
              </a:rPr>
              <a:t>중의적</a:t>
            </a:r>
            <a:r>
              <a:rPr lang="en-US" sz="6958">
                <a:solidFill>
                  <a:srgbClr val="5E4840"/>
                </a:solidFill>
                <a:ea typeface="210 보물지도"/>
              </a:rPr>
              <a:t>인 의미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88197">
            <a:off x="1097231" y="-3263137"/>
            <a:ext cx="2473816" cy="10325678"/>
          </a:xfrm>
          <a:custGeom>
            <a:avLst/>
            <a:gdLst/>
            <a:ahLst/>
            <a:cxnLst/>
            <a:rect r="r" b="b" t="t" l="l"/>
            <a:pathLst>
              <a:path h="10325678" w="2473816">
                <a:moveTo>
                  <a:pt x="0" y="0"/>
                </a:moveTo>
                <a:lnTo>
                  <a:pt x="2473816" y="0"/>
                </a:lnTo>
                <a:lnTo>
                  <a:pt x="2473816" y="10325678"/>
                </a:lnTo>
                <a:lnTo>
                  <a:pt x="0" y="10325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129" t="0" r="-15374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65589" y="2413070"/>
            <a:ext cx="8622411" cy="5460860"/>
          </a:xfrm>
          <a:custGeom>
            <a:avLst/>
            <a:gdLst/>
            <a:ahLst/>
            <a:cxnLst/>
            <a:rect r="r" b="b" t="t" l="l"/>
            <a:pathLst>
              <a:path h="5460860" w="8622411">
                <a:moveTo>
                  <a:pt x="0" y="0"/>
                </a:moveTo>
                <a:lnTo>
                  <a:pt x="8622411" y="0"/>
                </a:lnTo>
                <a:lnTo>
                  <a:pt x="8622411" y="5460860"/>
                </a:lnTo>
                <a:lnTo>
                  <a:pt x="0" y="5460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567460" y="2044591"/>
            <a:ext cx="4818669" cy="515365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59885" y="3515365"/>
            <a:ext cx="7879647" cy="466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26507" indent="-663254" lvl="1">
              <a:lnSpc>
                <a:spcPts val="9339"/>
              </a:lnSpc>
              <a:buFont typeface="Arial"/>
              <a:buChar char="•"/>
            </a:pPr>
            <a:r>
              <a:rPr lang="en-US" sz="6144" u="sng">
                <a:solidFill>
                  <a:srgbClr val="8F1B1B"/>
                </a:solidFill>
                <a:latin typeface="210 보물지도 Bold"/>
                <a:ea typeface="210 보물지도 Bold"/>
              </a:rPr>
              <a:t>AI의 판단</a:t>
            </a:r>
            <a:r>
              <a:rPr lang="en-US" sz="6144">
                <a:solidFill>
                  <a:srgbClr val="000000"/>
                </a:solidFill>
                <a:ea typeface="210 보물지도"/>
              </a:rPr>
              <a:t>으로 </a:t>
            </a:r>
          </a:p>
          <a:p>
            <a:pPr>
              <a:lnSpc>
                <a:spcPts val="9339"/>
              </a:lnSpc>
            </a:pPr>
            <a:r>
              <a:rPr lang="en-US" sz="6144">
                <a:solidFill>
                  <a:srgbClr val="000000"/>
                </a:solidFill>
                <a:latin typeface="210 보물지도"/>
                <a:ea typeface="210 보물지도"/>
              </a:rPr>
              <a:t>      보다 공정한 승부!</a:t>
            </a:r>
          </a:p>
          <a:p>
            <a:pPr marL="1326507" indent="-663254" lvl="1">
              <a:lnSpc>
                <a:spcPts val="9339"/>
              </a:lnSpc>
              <a:buFont typeface="Arial"/>
              <a:buChar char="•"/>
            </a:pPr>
            <a:r>
              <a:rPr lang="en-US" sz="6144">
                <a:solidFill>
                  <a:srgbClr val="000000"/>
                </a:solidFill>
                <a:ea typeface="210 보물지도"/>
              </a:rPr>
              <a:t>다양한 </a:t>
            </a:r>
            <a:r>
              <a:rPr lang="en-US" sz="6144" u="sng">
                <a:solidFill>
                  <a:srgbClr val="8F1B1B"/>
                </a:solidFill>
                <a:ea typeface="210 보물지도 Bold"/>
              </a:rPr>
              <a:t>방해요소</a:t>
            </a:r>
            <a:r>
              <a:rPr lang="en-US" sz="6144">
                <a:solidFill>
                  <a:srgbClr val="000000"/>
                </a:solidFill>
                <a:latin typeface="210 보물지도"/>
                <a:ea typeface="210 보물지도"/>
              </a:rPr>
              <a:t>를 피해 눈싸움에 승리해보세요!</a:t>
            </a:r>
          </a:p>
        </p:txBody>
      </p:sp>
      <p:sp>
        <p:nvSpPr>
          <p:cNvPr name="TextBox 7" id="7"/>
          <p:cNvSpPr txBox="true"/>
          <p:nvPr/>
        </p:nvSpPr>
        <p:spPr>
          <a:xfrm rot="-225251">
            <a:off x="592660" y="894770"/>
            <a:ext cx="5570155" cy="171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9362">
                <a:solidFill>
                  <a:srgbClr val="221716"/>
                </a:solidFill>
                <a:ea typeface="TDTD평고딕"/>
              </a:rPr>
              <a:t>게임 소개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1894">
            <a:off x="12481961" y="3374813"/>
            <a:ext cx="9554678" cy="7157322"/>
          </a:xfrm>
          <a:custGeom>
            <a:avLst/>
            <a:gdLst/>
            <a:ahLst/>
            <a:cxnLst/>
            <a:rect r="r" b="b" t="t" l="l"/>
            <a:pathLst>
              <a:path h="7157322" w="9554678">
                <a:moveTo>
                  <a:pt x="0" y="0"/>
                </a:moveTo>
                <a:lnTo>
                  <a:pt x="9554678" y="0"/>
                </a:lnTo>
                <a:lnTo>
                  <a:pt x="9554678" y="7157323"/>
                </a:lnTo>
                <a:lnTo>
                  <a:pt x="0" y="7157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111435">
            <a:off x="13449445" y="3711617"/>
            <a:ext cx="4606288" cy="6184767"/>
            <a:chOff x="0" y="0"/>
            <a:chExt cx="4076700" cy="5473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8100" y="0"/>
              <a:ext cx="4038600" cy="5473700"/>
            </a:xfrm>
            <a:custGeom>
              <a:avLst/>
              <a:gdLst/>
              <a:ahLst/>
              <a:cxnLst/>
              <a:rect r="r" b="b" t="t" l="l"/>
              <a:pathLst>
                <a:path h="5473700" w="4038600">
                  <a:moveTo>
                    <a:pt x="4038600" y="0"/>
                  </a:moveTo>
                  <a:lnTo>
                    <a:pt x="4038600" y="5473700"/>
                  </a:lnTo>
                  <a:lnTo>
                    <a:pt x="0" y="5473700"/>
                  </a:lnTo>
                  <a:cubicBezTo>
                    <a:pt x="0" y="5473700"/>
                    <a:pt x="25400" y="5397500"/>
                    <a:pt x="38100" y="5372100"/>
                  </a:cubicBezTo>
                  <a:cubicBezTo>
                    <a:pt x="50800" y="5346700"/>
                    <a:pt x="38100" y="5295900"/>
                    <a:pt x="38100" y="5245100"/>
                  </a:cubicBezTo>
                  <a:cubicBezTo>
                    <a:pt x="38100" y="5194300"/>
                    <a:pt x="50800" y="5092700"/>
                    <a:pt x="50800" y="5092700"/>
                  </a:cubicBezTo>
                  <a:lnTo>
                    <a:pt x="88900" y="4991100"/>
                  </a:lnTo>
                  <a:lnTo>
                    <a:pt x="76200" y="4927600"/>
                  </a:lnTo>
                  <a:lnTo>
                    <a:pt x="88900" y="4889500"/>
                  </a:lnTo>
                  <a:lnTo>
                    <a:pt x="114300" y="4800600"/>
                  </a:lnTo>
                  <a:lnTo>
                    <a:pt x="101600" y="4648200"/>
                  </a:lnTo>
                  <a:cubicBezTo>
                    <a:pt x="101600" y="4648200"/>
                    <a:pt x="127000" y="4432300"/>
                    <a:pt x="152400" y="4381500"/>
                  </a:cubicBezTo>
                  <a:cubicBezTo>
                    <a:pt x="177800" y="4330700"/>
                    <a:pt x="152400" y="4279900"/>
                    <a:pt x="152400" y="4279900"/>
                  </a:cubicBezTo>
                  <a:lnTo>
                    <a:pt x="139700" y="4203700"/>
                  </a:lnTo>
                  <a:lnTo>
                    <a:pt x="114300" y="4114800"/>
                  </a:lnTo>
                  <a:lnTo>
                    <a:pt x="114300" y="3962400"/>
                  </a:lnTo>
                  <a:lnTo>
                    <a:pt x="139700" y="3860800"/>
                  </a:lnTo>
                  <a:lnTo>
                    <a:pt x="114300" y="3670300"/>
                  </a:lnTo>
                  <a:lnTo>
                    <a:pt x="127000" y="3403600"/>
                  </a:lnTo>
                  <a:lnTo>
                    <a:pt x="114300" y="3251200"/>
                  </a:lnTo>
                  <a:lnTo>
                    <a:pt x="114300" y="3149600"/>
                  </a:lnTo>
                  <a:lnTo>
                    <a:pt x="101600" y="3009900"/>
                  </a:lnTo>
                  <a:cubicBezTo>
                    <a:pt x="101600" y="3009900"/>
                    <a:pt x="63500" y="2959100"/>
                    <a:pt x="63500" y="2933700"/>
                  </a:cubicBezTo>
                  <a:cubicBezTo>
                    <a:pt x="63500" y="2908300"/>
                    <a:pt x="101600" y="2870200"/>
                    <a:pt x="101600" y="2870200"/>
                  </a:cubicBezTo>
                  <a:lnTo>
                    <a:pt x="190500" y="2667000"/>
                  </a:lnTo>
                  <a:cubicBezTo>
                    <a:pt x="190500" y="2667000"/>
                    <a:pt x="165100" y="2616200"/>
                    <a:pt x="203200" y="2540000"/>
                  </a:cubicBezTo>
                  <a:cubicBezTo>
                    <a:pt x="241300" y="2463800"/>
                    <a:pt x="292100" y="2311400"/>
                    <a:pt x="292100" y="2311400"/>
                  </a:cubicBezTo>
                  <a:cubicBezTo>
                    <a:pt x="292100" y="2311400"/>
                    <a:pt x="266700" y="2209800"/>
                    <a:pt x="228600" y="2146300"/>
                  </a:cubicBezTo>
                  <a:cubicBezTo>
                    <a:pt x="190500" y="2082800"/>
                    <a:pt x="177800" y="1955800"/>
                    <a:pt x="177800" y="1955800"/>
                  </a:cubicBezTo>
                  <a:lnTo>
                    <a:pt x="177800" y="1803400"/>
                  </a:lnTo>
                  <a:lnTo>
                    <a:pt x="177800" y="1638300"/>
                  </a:lnTo>
                  <a:lnTo>
                    <a:pt x="177800" y="1397000"/>
                  </a:lnTo>
                  <a:cubicBezTo>
                    <a:pt x="114300" y="1295400"/>
                    <a:pt x="139700" y="1270000"/>
                    <a:pt x="139700" y="1270000"/>
                  </a:cubicBezTo>
                  <a:lnTo>
                    <a:pt x="139700" y="1193800"/>
                  </a:lnTo>
                  <a:cubicBezTo>
                    <a:pt x="139700" y="1130300"/>
                    <a:pt x="165100" y="1016000"/>
                    <a:pt x="165100" y="1016000"/>
                  </a:cubicBezTo>
                  <a:lnTo>
                    <a:pt x="152400" y="838200"/>
                  </a:lnTo>
                  <a:cubicBezTo>
                    <a:pt x="215900" y="723900"/>
                    <a:pt x="165100" y="647700"/>
                    <a:pt x="165100" y="647700"/>
                  </a:cubicBezTo>
                  <a:cubicBezTo>
                    <a:pt x="152400" y="622300"/>
                    <a:pt x="177800" y="596900"/>
                    <a:pt x="190500" y="571500"/>
                  </a:cubicBezTo>
                  <a:cubicBezTo>
                    <a:pt x="203200" y="546100"/>
                    <a:pt x="196850" y="501650"/>
                    <a:pt x="196850" y="501650"/>
                  </a:cubicBezTo>
                  <a:cubicBezTo>
                    <a:pt x="95250" y="247650"/>
                    <a:pt x="107950" y="6350"/>
                    <a:pt x="107950" y="6350"/>
                  </a:cubicBezTo>
                  <a:lnTo>
                    <a:pt x="4038600" y="0"/>
                  </a:lnTo>
                  <a:close/>
                </a:path>
              </a:pathLst>
            </a:custGeom>
            <a:blipFill>
              <a:blip r:embed="rId7"/>
              <a:stretch>
                <a:fillRect l="-17767" t="0" r="-1776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3700" cy="5473700"/>
            </a:xfrm>
            <a:custGeom>
              <a:avLst/>
              <a:gdLst/>
              <a:ahLst/>
              <a:cxnLst/>
              <a:rect r="r" b="b" t="t" l="l"/>
              <a:pathLst>
                <a:path h="5473700" w="393700">
                  <a:moveTo>
                    <a:pt x="393700" y="5473700"/>
                  </a:moveTo>
                  <a:lnTo>
                    <a:pt x="0" y="5473700"/>
                  </a:lnTo>
                  <a:lnTo>
                    <a:pt x="0" y="0"/>
                  </a:lnTo>
                  <a:lnTo>
                    <a:pt x="393700" y="0"/>
                  </a:lnTo>
                  <a:lnTo>
                    <a:pt x="393700" y="5473700"/>
                  </a:lnTo>
                  <a:close/>
                </a:path>
              </a:pathLst>
            </a:custGeom>
            <a:blipFill>
              <a:blip r:embed="rId8"/>
              <a:stretch>
                <a:fillRect l="0" t="-275" r="-18931" b="-500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32490" y="3390947"/>
            <a:ext cx="10886299" cy="794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때는 2313413년... 악명 높은 ‘새’적왕 골드 B 버드가 </a:t>
            </a:r>
          </a:p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처형당하고 대 ‘새‘적 시대가 열린다.. </a:t>
            </a:r>
          </a:p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위대한 ‘새’적왕이 남긴 보물을 찾기 위해 많은 새들은 </a:t>
            </a:r>
          </a:p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‘새’적이 되어 하늘로 떠나는데..... </a:t>
            </a:r>
          </a:p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하지만 경쟁자가 너무 많다!</a:t>
            </a:r>
          </a:p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 싸움에 승리하여 ‘악명‘을 떨쳐 ’새’적왕에 도전해보세요.</a:t>
            </a:r>
          </a:p>
          <a:p>
            <a:pPr>
              <a:lnSpc>
                <a:spcPts val="8224"/>
              </a:lnSpc>
            </a:pPr>
          </a:p>
          <a:p>
            <a:pPr>
              <a:lnSpc>
                <a:spcPts val="822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95061" y="-368209"/>
            <a:ext cx="9497779" cy="3540081"/>
          </a:xfrm>
          <a:custGeom>
            <a:avLst/>
            <a:gdLst/>
            <a:ahLst/>
            <a:cxnLst/>
            <a:rect r="r" b="b" t="t" l="l"/>
            <a:pathLst>
              <a:path h="3540081" w="9497779">
                <a:moveTo>
                  <a:pt x="0" y="0"/>
                </a:moveTo>
                <a:lnTo>
                  <a:pt x="9497779" y="0"/>
                </a:lnTo>
                <a:lnTo>
                  <a:pt x="9497779" y="3540081"/>
                </a:lnTo>
                <a:lnTo>
                  <a:pt x="0" y="35400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39121" y="415747"/>
            <a:ext cx="7563250" cy="162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71"/>
              </a:lnSpc>
            </a:pPr>
            <a:r>
              <a:rPr lang="en-US" sz="8862">
                <a:solidFill>
                  <a:srgbClr val="221716"/>
                </a:solidFill>
                <a:ea typeface="TDTD평고딕"/>
              </a:rPr>
              <a:t>시나리오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6091" y="3729200"/>
            <a:ext cx="8072798" cy="4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89" indent="-442594" lvl="1">
              <a:lnSpc>
                <a:spcPts val="7748"/>
              </a:lnSpc>
              <a:buFont typeface="Arial"/>
              <a:buChar char="•"/>
            </a:pPr>
            <a:r>
              <a:rPr lang="en-US" sz="4099">
                <a:solidFill>
                  <a:srgbClr val="221716"/>
                </a:solidFill>
                <a:latin typeface="210 보물지도"/>
              </a:rPr>
              <a:t> </a:t>
            </a:r>
            <a:r>
              <a:rPr lang="en-US" sz="4099">
                <a:solidFill>
                  <a:srgbClr val="221716"/>
                </a:solidFill>
                <a:latin typeface="210 보물지도"/>
                <a:ea typeface="210 보물지도"/>
              </a:rPr>
              <a:t>싸움에 승리하여 ‘악명‘을 떨쳐 ‘새’적왕에 도전해보세요.</a:t>
            </a:r>
          </a:p>
          <a:p>
            <a:pPr marL="885189" indent="-442594" lvl="1">
              <a:lnSpc>
                <a:spcPts val="7748"/>
              </a:lnSpc>
              <a:buFont typeface="Arial"/>
              <a:buChar char="•"/>
            </a:pPr>
            <a:r>
              <a:rPr lang="en-US" sz="4099" spc="122">
                <a:solidFill>
                  <a:srgbClr val="221716"/>
                </a:solidFill>
                <a:latin typeface="210 보물지도"/>
                <a:ea typeface="210 보물지도"/>
              </a:rPr>
              <a:t>승리하여 얻은 ‘리워드(금은 보화)’를 통해 다양한</a:t>
            </a:r>
            <a:r>
              <a:rPr lang="en-US" sz="4099" spc="122">
                <a:solidFill>
                  <a:srgbClr val="221716"/>
                </a:solidFill>
                <a:latin typeface="210 보물지도"/>
              </a:rPr>
              <a:t> </a:t>
            </a:r>
            <a:r>
              <a:rPr lang="en-US" sz="4099" spc="122">
                <a:solidFill>
                  <a:srgbClr val="221716"/>
                </a:solidFill>
                <a:latin typeface="210 보물지도"/>
                <a:ea typeface="210 보물지도"/>
              </a:rPr>
              <a:t>캐릭터를 ‘해금’하여, 갖고 싶은 캐릭터를 사용해 보세요.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95061" y="-368209"/>
            <a:ext cx="9497779" cy="3540081"/>
          </a:xfrm>
          <a:custGeom>
            <a:avLst/>
            <a:gdLst/>
            <a:ahLst/>
            <a:cxnLst/>
            <a:rect r="r" b="b" t="t" l="l"/>
            <a:pathLst>
              <a:path h="3540081" w="9497779">
                <a:moveTo>
                  <a:pt x="0" y="0"/>
                </a:moveTo>
                <a:lnTo>
                  <a:pt x="9497779" y="0"/>
                </a:lnTo>
                <a:lnTo>
                  <a:pt x="9497779" y="3540081"/>
                </a:lnTo>
                <a:lnTo>
                  <a:pt x="0" y="3540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9121" y="415747"/>
            <a:ext cx="7563250" cy="162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71"/>
              </a:lnSpc>
            </a:pPr>
            <a:r>
              <a:rPr lang="en-US" sz="8862">
                <a:solidFill>
                  <a:srgbClr val="221716"/>
                </a:solidFill>
                <a:ea typeface="TDTD평고딕"/>
              </a:rPr>
              <a:t>세계관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20970" y="1066036"/>
            <a:ext cx="3743273" cy="1347578"/>
          </a:xfrm>
          <a:custGeom>
            <a:avLst/>
            <a:gdLst/>
            <a:ahLst/>
            <a:cxnLst/>
            <a:rect r="r" b="b" t="t" l="l"/>
            <a:pathLst>
              <a:path h="1347578" w="3743273">
                <a:moveTo>
                  <a:pt x="0" y="0"/>
                </a:moveTo>
                <a:lnTo>
                  <a:pt x="3743273" y="0"/>
                </a:lnTo>
                <a:lnTo>
                  <a:pt x="3743273" y="1347578"/>
                </a:lnTo>
                <a:lnTo>
                  <a:pt x="0" y="1347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38280" y="1028700"/>
            <a:ext cx="3743273" cy="1347578"/>
          </a:xfrm>
          <a:custGeom>
            <a:avLst/>
            <a:gdLst/>
            <a:ahLst/>
            <a:cxnLst/>
            <a:rect r="r" b="b" t="t" l="l"/>
            <a:pathLst>
              <a:path h="1347578" w="3743273">
                <a:moveTo>
                  <a:pt x="0" y="0"/>
                </a:moveTo>
                <a:lnTo>
                  <a:pt x="3743274" y="0"/>
                </a:lnTo>
                <a:lnTo>
                  <a:pt x="3743274" y="1347578"/>
                </a:lnTo>
                <a:lnTo>
                  <a:pt x="0" y="1347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85484">
            <a:off x="9811882" y="1151836"/>
            <a:ext cx="374327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5000">
                <a:solidFill>
                  <a:srgbClr val="221716"/>
                </a:solidFill>
                <a:ea typeface="210 아일랜드"/>
              </a:rPr>
              <a:t>클래식전</a:t>
            </a:r>
          </a:p>
        </p:txBody>
      </p:sp>
      <p:sp>
        <p:nvSpPr>
          <p:cNvPr name="TextBox 10" id="10"/>
          <p:cNvSpPr txBox="true"/>
          <p:nvPr/>
        </p:nvSpPr>
        <p:spPr>
          <a:xfrm rot="-285484">
            <a:off x="13732300" y="1151836"/>
            <a:ext cx="374327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5000">
                <a:solidFill>
                  <a:srgbClr val="221716"/>
                </a:solidFill>
                <a:ea typeface="210 아일랜드"/>
              </a:rPr>
              <a:t>아이템전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822374" y="2661870"/>
            <a:ext cx="3653925" cy="7580757"/>
            <a:chOff x="0" y="0"/>
            <a:chExt cx="9182100" cy="190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9"/>
              <a:stretch>
                <a:fillRect l="0" t="-1559" r="0" b="-155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10"/>
              <a:stretch>
                <a:fillRect l="0" t="-208" r="0" b="-208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852650" y="2661870"/>
            <a:ext cx="3653925" cy="7580757"/>
            <a:chOff x="0" y="0"/>
            <a:chExt cx="9182100" cy="190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11"/>
              <a:stretch>
                <a:fillRect l="0" t="-1559" r="0" b="-1559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10"/>
              <a:stretch>
                <a:fillRect l="0" t="-208" r="0" b="-208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5061" y="-368209"/>
            <a:ext cx="5484247" cy="2044128"/>
          </a:xfrm>
          <a:custGeom>
            <a:avLst/>
            <a:gdLst/>
            <a:ahLst/>
            <a:cxnLst/>
            <a:rect r="r" b="b" t="t" l="l"/>
            <a:pathLst>
              <a:path h="2044128" w="5484247">
                <a:moveTo>
                  <a:pt x="0" y="0"/>
                </a:moveTo>
                <a:lnTo>
                  <a:pt x="5484247" y="0"/>
                </a:lnTo>
                <a:lnTo>
                  <a:pt x="5484247" y="2044128"/>
                </a:lnTo>
                <a:lnTo>
                  <a:pt x="0" y="2044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51106" y="560195"/>
            <a:ext cx="3743273" cy="1347578"/>
          </a:xfrm>
          <a:custGeom>
            <a:avLst/>
            <a:gdLst/>
            <a:ahLst/>
            <a:cxnLst/>
            <a:rect r="r" b="b" t="t" l="l"/>
            <a:pathLst>
              <a:path h="1347578" w="3743273">
                <a:moveTo>
                  <a:pt x="0" y="0"/>
                </a:moveTo>
                <a:lnTo>
                  <a:pt x="3743273" y="0"/>
                </a:lnTo>
                <a:lnTo>
                  <a:pt x="3743273" y="1347578"/>
                </a:lnTo>
                <a:lnTo>
                  <a:pt x="0" y="1347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79187" y="522859"/>
            <a:ext cx="3743273" cy="1347578"/>
          </a:xfrm>
          <a:custGeom>
            <a:avLst/>
            <a:gdLst/>
            <a:ahLst/>
            <a:cxnLst/>
            <a:rect r="r" b="b" t="t" l="l"/>
            <a:pathLst>
              <a:path h="1347578" w="3743273">
                <a:moveTo>
                  <a:pt x="0" y="0"/>
                </a:moveTo>
                <a:lnTo>
                  <a:pt x="3743273" y="0"/>
                </a:lnTo>
                <a:lnTo>
                  <a:pt x="3743273" y="1347578"/>
                </a:lnTo>
                <a:lnTo>
                  <a:pt x="0" y="1347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162369" y="2243488"/>
            <a:ext cx="3653925" cy="7580757"/>
            <a:chOff x="0" y="0"/>
            <a:chExt cx="9182100" cy="190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9"/>
              <a:stretch>
                <a:fillRect l="0" t="-1086" r="0" b="-108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10"/>
              <a:stretch>
                <a:fillRect l="0" t="-208" r="0" b="-208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068535" y="2243488"/>
            <a:ext cx="3653925" cy="7580757"/>
            <a:chOff x="0" y="0"/>
            <a:chExt cx="9182100" cy="190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11"/>
              <a:stretch>
                <a:fillRect l="-19044" t="0" r="-1904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10"/>
              <a:stretch>
                <a:fillRect l="0" t="-208" r="0" b="-20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-285484">
            <a:off x="6042018" y="645995"/>
            <a:ext cx="374327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5000">
                <a:solidFill>
                  <a:srgbClr val="221716"/>
                </a:solidFill>
                <a:ea typeface="210 아일랜드"/>
              </a:rPr>
              <a:t>클래식전</a:t>
            </a:r>
          </a:p>
        </p:txBody>
      </p:sp>
      <p:sp>
        <p:nvSpPr>
          <p:cNvPr name="TextBox 14" id="14"/>
          <p:cNvSpPr txBox="true"/>
          <p:nvPr/>
        </p:nvSpPr>
        <p:spPr>
          <a:xfrm rot="-285484">
            <a:off x="10973207" y="645995"/>
            <a:ext cx="374327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5000">
                <a:solidFill>
                  <a:srgbClr val="221716"/>
                </a:solidFill>
                <a:ea typeface="210 아일랜드"/>
              </a:rPr>
              <a:t>아이템전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35640" y="182652"/>
            <a:ext cx="4577886" cy="98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4"/>
              </a:lnSpc>
            </a:pPr>
            <a:r>
              <a:rPr lang="en-US" sz="5364">
                <a:solidFill>
                  <a:srgbClr val="221716"/>
                </a:solidFill>
                <a:ea typeface="TDTD평고딕"/>
              </a:rPr>
              <a:t>게임모드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설계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id="3" name="Freeform 3"/>
          <p:cNvSpPr/>
          <p:nvPr/>
        </p:nvSpPr>
        <p:spPr>
          <a:xfrm flipH="false" flipV="false" rot="0">
            <a:off x="1071245" y="483235"/>
            <a:ext cx="16435070" cy="1088834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4" name="Freeform 4"/>
          <p:cNvSpPr/>
          <p:nvPr/>
        </p:nvSpPr>
        <p:spPr>
          <a:xfrm flipH="false" flipV="false" rot="0">
            <a:off x="13917295" y="8228965"/>
            <a:ext cx="5218430" cy="8618855"/>
          </a:xfrm>
          <a:custGeom>
            <a:avLst/>
            <a:gdLst/>
            <a:ahLst/>
            <a:cxnLst/>
            <a:rect r="r" b="b" t="t" l="l"/>
            <a:pathLst>
              <a:path h="8619101" w="5218474">
                <a:moveTo>
                  <a:pt x="0" y="0"/>
                </a:moveTo>
                <a:lnTo>
                  <a:pt x="5218474" y="0"/>
                </a:lnTo>
                <a:lnTo>
                  <a:pt x="5218474" y="8619101"/>
                </a:lnTo>
                <a:lnTo>
                  <a:pt x="0" y="861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5" name="Freeform 5"/>
          <p:cNvSpPr/>
          <p:nvPr/>
        </p:nvSpPr>
        <p:spPr>
          <a:xfrm flipH="false" flipV="false" rot="0">
            <a:off x="15257145" y="6920865"/>
            <a:ext cx="3147060" cy="3147060"/>
          </a:xfrm>
          <a:custGeom>
            <a:avLst/>
            <a:gdLst/>
            <a:ahLst/>
            <a:cxnLst/>
            <a:rect r="r" b="b" t="t" l="l"/>
            <a:pathLst>
              <a:path h="3147093" w="3147093">
                <a:moveTo>
                  <a:pt x="0" y="0"/>
                </a:moveTo>
                <a:lnTo>
                  <a:pt x="3147092" y="0"/>
                </a:lnTo>
                <a:lnTo>
                  <a:pt x="3147092" y="3147092"/>
                </a:lnTo>
                <a:lnTo>
                  <a:pt x="0" y="3147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id="6" name="TextBox 6"/>
          <p:cNvSpPr txBox="true"/>
          <p:nvPr/>
        </p:nvSpPr>
        <p:spPr>
          <a:xfrm rot="0">
            <a:off x="1286510" y="762000"/>
            <a:ext cx="2998470" cy="154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66"/>
              </a:lnSpc>
            </a:pPr>
            <a:r>
              <a:rPr lang="en-US" sz="8399">
                <a:solidFill>
                  <a:srgbClr val="221716"/>
                </a:solidFill>
                <a:ea typeface="210 보물지도 Bold"/>
              </a:rPr>
              <a:t>설계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56995" y="4639310"/>
            <a:ext cx="2848610" cy="1904365"/>
            <a:chOff x="1356995" y="4639310"/>
            <a:chExt cx="2848610" cy="1904365"/>
          </a:xfrm>
        </p:grpSpPr>
        <p:sp>
          <p:nvSpPr>
            <p:cNvPr id="8" name="Freeform 8"/>
            <p:cNvSpPr/>
            <p:nvPr/>
          </p:nvSpPr>
          <p:spPr>
            <a:xfrm flipH="false" flipV="false" rot="0">
              <a:off x="1356995" y="4639310"/>
              <a:ext cx="2848610" cy="1904365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BF792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true"/>
            <p:nvPr/>
          </p:nvSpPr>
          <p:spPr>
            <a:xfrm>
              <a:off x="1356995" y="4495165"/>
              <a:ext cx="2848610" cy="2049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57755" y="4193540"/>
            <a:ext cx="847725" cy="847725"/>
            <a:chOff x="2357755" y="4193540"/>
            <a:chExt cx="847725" cy="847725"/>
          </a:xfrm>
        </p:grpSpPr>
        <p:sp>
          <p:nvSpPr>
            <p:cNvPr id="11" name="Freeform 11"/>
            <p:cNvSpPr/>
            <p:nvPr/>
          </p:nvSpPr>
          <p:spPr>
            <a:xfrm flipH="false" flipV="false" rot="0">
              <a:off x="2357755" y="4193540"/>
              <a:ext cx="847725" cy="847725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true"/>
            <p:nvPr/>
          </p:nvSpPr>
          <p:spPr>
            <a:xfrm>
              <a:off x="2437130" y="4223385"/>
              <a:ext cx="688975" cy="738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>
            <a:off x="2465070" y="4314190"/>
            <a:ext cx="633730" cy="64198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ctr" latinLnBrk="0">
              <a:lnSpc>
                <a:spcPts val="5050"/>
              </a:lnSpc>
              <a:buFontTx/>
              <a:buNone/>
            </a:pPr>
            <a:r>
              <a:rPr lang="en-US" sz="5000">
                <a:solidFill>
                  <a:schemeClr val="tx1"/>
                </a:solidFill>
                <a:latin typeface="210 보물지도" charset="0"/>
              </a:rPr>
              <a:t>1</a:t>
            </a:r>
            <a:endParaRPr lang="ko-KR" altLang="en-US" sz="5000">
              <a:solidFill>
                <a:schemeClr val="tx1"/>
              </a:solidFill>
              <a:latin typeface="210 보물지도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 rot="0">
            <a:off x="1084580" y="5250815"/>
            <a:ext cx="339407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ea typeface="210 보물지도"/>
              </a:rPr>
              <a:t>요구사항 명세서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(FE, BE)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564380" y="3596640"/>
            <a:ext cx="2848610" cy="1904365"/>
            <a:chOff x="4564380" y="3596640"/>
            <a:chExt cx="2848610" cy="1904365"/>
          </a:xfrm>
        </p:grpSpPr>
        <p:sp>
          <p:nvSpPr>
            <p:cNvPr id="16" name="Freeform 16"/>
            <p:cNvSpPr/>
            <p:nvPr/>
          </p:nvSpPr>
          <p:spPr>
            <a:xfrm flipH="false" flipV="false" rot="0">
              <a:off x="4564380" y="3596640"/>
              <a:ext cx="2848610" cy="1904365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F7D69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true"/>
            <p:nvPr/>
          </p:nvSpPr>
          <p:spPr>
            <a:xfrm>
              <a:off x="4564380" y="3452495"/>
              <a:ext cx="2848610" cy="2049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TextBox 18"/>
          <p:cNvSpPr txBox="true"/>
          <p:nvPr/>
        </p:nvSpPr>
        <p:spPr>
          <a:xfrm rot="0">
            <a:off x="4291965" y="4238625"/>
            <a:ext cx="339407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ea typeface="210 보물지도"/>
              </a:rPr>
              <a:t>와이어프레임 작성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(FE)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564380" y="5725160"/>
            <a:ext cx="2848610" cy="1904365"/>
            <a:chOff x="4564380" y="5725160"/>
            <a:chExt cx="2848610" cy="1904365"/>
          </a:xfrm>
        </p:grpSpPr>
        <p:sp>
          <p:nvSpPr>
            <p:cNvPr id="20" name="Freeform 20"/>
            <p:cNvSpPr/>
            <p:nvPr/>
          </p:nvSpPr>
          <p:spPr>
            <a:xfrm flipH="false" flipV="false" rot="0">
              <a:off x="4564380" y="5725160"/>
              <a:ext cx="2848610" cy="1904365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E2B06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true"/>
            <p:nvPr/>
          </p:nvSpPr>
          <p:spPr>
            <a:xfrm>
              <a:off x="4564380" y="5581015"/>
              <a:ext cx="2848610" cy="2049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22" name="TextBox 22"/>
          <p:cNvSpPr txBox="true"/>
          <p:nvPr/>
        </p:nvSpPr>
        <p:spPr>
          <a:xfrm rot="0">
            <a:off x="4291965" y="6276975"/>
            <a:ext cx="339407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  <a:ea typeface="210 보물지도"/>
              </a:rPr>
              <a:t>DB, 서버 설계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(BE)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771130" y="4639310"/>
            <a:ext cx="2848610" cy="1904365"/>
            <a:chOff x="7771130" y="4639310"/>
            <a:chExt cx="2848610" cy="1904365"/>
          </a:xfrm>
        </p:grpSpPr>
        <p:sp>
          <p:nvSpPr>
            <p:cNvPr id="24" name="Freeform 24"/>
            <p:cNvSpPr/>
            <p:nvPr/>
          </p:nvSpPr>
          <p:spPr>
            <a:xfrm flipH="false" flipV="false" rot="0">
              <a:off x="7771130" y="4639310"/>
              <a:ext cx="2848610" cy="1904365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BF792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true"/>
            <p:nvPr/>
          </p:nvSpPr>
          <p:spPr>
            <a:xfrm>
              <a:off x="7771130" y="4495165"/>
              <a:ext cx="2848610" cy="2049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771255" y="4215765"/>
            <a:ext cx="847725" cy="847725"/>
            <a:chOff x="8771255" y="4215765"/>
            <a:chExt cx="847725" cy="847725"/>
          </a:xfrm>
        </p:grpSpPr>
        <p:sp>
          <p:nvSpPr>
            <p:cNvPr id="27" name="Freeform 27"/>
            <p:cNvSpPr/>
            <p:nvPr/>
          </p:nvSpPr>
          <p:spPr>
            <a:xfrm flipH="false" flipV="false" rot="0">
              <a:off x="8771255" y="4215765"/>
              <a:ext cx="847725" cy="847725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28"/>
            <p:cNvSpPr txBox="true"/>
            <p:nvPr/>
          </p:nvSpPr>
          <p:spPr>
            <a:xfrm>
              <a:off x="8850630" y="4245610"/>
              <a:ext cx="688975" cy="738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>
            <a:off x="8875395" y="4336415"/>
            <a:ext cx="633730" cy="64198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ctr" latinLnBrk="0">
              <a:lnSpc>
                <a:spcPts val="5050"/>
              </a:lnSpc>
              <a:buFontTx/>
              <a:buNone/>
            </a:pPr>
            <a:r>
              <a:rPr lang="en-US" sz="5000">
                <a:solidFill>
                  <a:schemeClr val="tx1"/>
                </a:solidFill>
                <a:latin typeface="210 보물지도" charset="0"/>
              </a:rPr>
              <a:t>3</a:t>
            </a:r>
            <a:endParaRPr lang="ko-KR" altLang="en-US" sz="5000">
              <a:solidFill>
                <a:schemeClr val="tx1"/>
              </a:solidFill>
              <a:latin typeface="210 보물지도" charset="0"/>
            </a:endParaRPr>
          </a:p>
        </p:txBody>
      </p:sp>
      <p:grpSp>
        <p:nvGrpSpPr>
          <p:cNvPr name="Group 30" id="30"/>
          <p:cNvGrpSpPr/>
          <p:nvPr/>
        </p:nvGrpSpPr>
        <p:grpSpPr>
          <a:xfrm rot="0">
            <a:off x="5564505" y="3173095"/>
            <a:ext cx="847725" cy="847725"/>
            <a:chOff x="5564505" y="3173095"/>
            <a:chExt cx="847725" cy="847725"/>
          </a:xfrm>
        </p:grpSpPr>
        <p:sp>
          <p:nvSpPr>
            <p:cNvPr id="31" name="Freeform 31"/>
            <p:cNvSpPr/>
            <p:nvPr/>
          </p:nvSpPr>
          <p:spPr>
            <a:xfrm flipH="false" flipV="false" rot="0">
              <a:off x="5564505" y="3173095"/>
              <a:ext cx="847725" cy="847725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true"/>
            <p:nvPr/>
          </p:nvSpPr>
          <p:spPr>
            <a:xfrm>
              <a:off x="5644515" y="3202940"/>
              <a:ext cx="688975" cy="738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>
            <a:off x="5671820" y="3293745"/>
            <a:ext cx="633730" cy="64198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ctr" latinLnBrk="0">
              <a:lnSpc>
                <a:spcPts val="5050"/>
              </a:lnSpc>
              <a:buFontTx/>
              <a:buNone/>
            </a:pPr>
            <a:r>
              <a:rPr lang="en-US" sz="5000">
                <a:solidFill>
                  <a:schemeClr val="tx1"/>
                </a:solidFill>
                <a:latin typeface="210 보물지도" charset="0"/>
              </a:rPr>
              <a:t>2</a:t>
            </a:r>
            <a:endParaRPr lang="ko-KR" altLang="en-US" sz="5000">
              <a:solidFill>
                <a:schemeClr val="tx1"/>
              </a:solidFill>
              <a:latin typeface="210 보물지도" charset="0"/>
            </a:endParaRPr>
          </a:p>
        </p:txBody>
      </p:sp>
      <p:sp>
        <p:nvSpPr>
          <p:cNvPr id="34" name="TextBox 34"/>
          <p:cNvSpPr txBox="true"/>
          <p:nvPr/>
        </p:nvSpPr>
        <p:spPr>
          <a:xfrm rot="0">
            <a:off x="7498715" y="5250815"/>
            <a:ext cx="339407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ea typeface="210 보물지도"/>
              </a:rPr>
              <a:t>기능명세서 작성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(FE, BE)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978515" y="3634740"/>
            <a:ext cx="2848610" cy="1904365"/>
            <a:chOff x="10978515" y="3634740"/>
            <a:chExt cx="2848610" cy="1904365"/>
          </a:xfrm>
        </p:grpSpPr>
        <p:sp>
          <p:nvSpPr>
            <p:cNvPr id="36" name="Freeform 36"/>
            <p:cNvSpPr/>
            <p:nvPr/>
          </p:nvSpPr>
          <p:spPr>
            <a:xfrm flipH="false" flipV="false" rot="0">
              <a:off x="10978515" y="3634740"/>
              <a:ext cx="2848610" cy="1904365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F7D69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7" name="TextBox 37"/>
            <p:cNvSpPr txBox="true"/>
            <p:nvPr/>
          </p:nvSpPr>
          <p:spPr>
            <a:xfrm>
              <a:off x="10978515" y="3490595"/>
              <a:ext cx="2848610" cy="2049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38" name="TextBox 38"/>
          <p:cNvSpPr txBox="true"/>
          <p:nvPr/>
        </p:nvSpPr>
        <p:spPr>
          <a:xfrm rot="0">
            <a:off x="10705465" y="4245610"/>
            <a:ext cx="339407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  <a:ea typeface="210 보물지도"/>
              </a:rPr>
              <a:t>디자인(mockup)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(FE)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978515" y="5762625"/>
            <a:ext cx="2848610" cy="1904365"/>
            <a:chOff x="10978515" y="5762625"/>
            <a:chExt cx="2848610" cy="1904365"/>
          </a:xfrm>
        </p:grpSpPr>
        <p:sp>
          <p:nvSpPr>
            <p:cNvPr id="40" name="Freeform 40"/>
            <p:cNvSpPr/>
            <p:nvPr/>
          </p:nvSpPr>
          <p:spPr>
            <a:xfrm flipH="false" flipV="false" rot="0">
              <a:off x="10978515" y="5762625"/>
              <a:ext cx="2848610" cy="1904365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E2B06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41"/>
            <p:cNvSpPr txBox="true"/>
            <p:nvPr/>
          </p:nvSpPr>
          <p:spPr>
            <a:xfrm>
              <a:off x="10978515" y="5618480"/>
              <a:ext cx="2848610" cy="2049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42" name="TextBox 42"/>
          <p:cNvSpPr txBox="true"/>
          <p:nvPr/>
        </p:nvSpPr>
        <p:spPr>
          <a:xfrm rot="0">
            <a:off x="10725785" y="6314440"/>
            <a:ext cx="339407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  <a:ea typeface="210 보물지도"/>
              </a:rPr>
              <a:t>API 설계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(BE)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4184630" y="4639310"/>
            <a:ext cx="2848610" cy="1904365"/>
            <a:chOff x="14184630" y="4639310"/>
            <a:chExt cx="2848610" cy="1904365"/>
          </a:xfrm>
        </p:grpSpPr>
        <p:sp>
          <p:nvSpPr>
            <p:cNvPr id="44" name="Freeform 44"/>
            <p:cNvSpPr/>
            <p:nvPr/>
          </p:nvSpPr>
          <p:spPr>
            <a:xfrm flipH="false" flipV="false" rot="0">
              <a:off x="14184630" y="4639310"/>
              <a:ext cx="2848610" cy="1904365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BF792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5" name="TextBox 45"/>
            <p:cNvSpPr txBox="true"/>
            <p:nvPr/>
          </p:nvSpPr>
          <p:spPr>
            <a:xfrm>
              <a:off x="14184630" y="4495165"/>
              <a:ext cx="2848610" cy="2049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46" name="TextBox 46"/>
          <p:cNvSpPr txBox="true"/>
          <p:nvPr/>
        </p:nvSpPr>
        <p:spPr>
          <a:xfrm rot="0">
            <a:off x="13931900" y="5191125"/>
            <a:ext cx="339407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  <a:ea typeface="210 보물지도"/>
              </a:rPr>
              <a:t>API 설계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(FE, BE)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1978640" y="3217545"/>
            <a:ext cx="847725" cy="847725"/>
            <a:chOff x="11978640" y="3217545"/>
            <a:chExt cx="847725" cy="847725"/>
          </a:xfrm>
        </p:grpSpPr>
        <p:sp>
          <p:nvSpPr>
            <p:cNvPr id="48" name="Freeform 48"/>
            <p:cNvSpPr/>
            <p:nvPr/>
          </p:nvSpPr>
          <p:spPr>
            <a:xfrm flipH="false" flipV="false" rot="0">
              <a:off x="11978640" y="3217545"/>
              <a:ext cx="847725" cy="847725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49"/>
            <p:cNvSpPr txBox="true"/>
            <p:nvPr/>
          </p:nvSpPr>
          <p:spPr>
            <a:xfrm>
              <a:off x="12058015" y="3247390"/>
              <a:ext cx="688975" cy="738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>
            <a:off x="12082780" y="3338195"/>
            <a:ext cx="633730" cy="64198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ctr" latinLnBrk="0">
              <a:lnSpc>
                <a:spcPts val="5050"/>
              </a:lnSpc>
              <a:buFontTx/>
              <a:buNone/>
            </a:pPr>
            <a:r>
              <a:rPr lang="en-US" sz="5000">
                <a:solidFill>
                  <a:schemeClr val="tx1"/>
                </a:solidFill>
                <a:latin typeface="210 보물지도" charset="0"/>
              </a:rPr>
              <a:t>4</a:t>
            </a:r>
            <a:endParaRPr lang="ko-KR" altLang="en-US" sz="5000">
              <a:solidFill>
                <a:schemeClr val="tx1"/>
              </a:solidFill>
              <a:latin typeface="210 보물지도" charset="0"/>
            </a:endParaRPr>
          </a:p>
        </p:txBody>
      </p:sp>
      <p:grpSp>
        <p:nvGrpSpPr>
          <p:cNvPr name="Group 51" id="51"/>
          <p:cNvGrpSpPr/>
          <p:nvPr/>
        </p:nvGrpSpPr>
        <p:grpSpPr>
          <a:xfrm rot="0">
            <a:off x="15205075" y="4193540"/>
            <a:ext cx="847725" cy="847725"/>
            <a:chOff x="15205075" y="4193540"/>
            <a:chExt cx="847725" cy="847725"/>
          </a:xfrm>
        </p:grpSpPr>
        <p:sp>
          <p:nvSpPr>
            <p:cNvPr id="52" name="Freeform 52"/>
            <p:cNvSpPr/>
            <p:nvPr/>
          </p:nvSpPr>
          <p:spPr>
            <a:xfrm flipH="false" flipV="false" rot="0">
              <a:off x="15205075" y="4193540"/>
              <a:ext cx="847725" cy="847725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true"/>
            <p:nvPr/>
          </p:nvSpPr>
          <p:spPr>
            <a:xfrm>
              <a:off x="15284450" y="4223385"/>
              <a:ext cx="688975" cy="738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>
            <a:off x="15309215" y="4314190"/>
            <a:ext cx="633730" cy="64198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ctr" latinLnBrk="0">
              <a:lnSpc>
                <a:spcPts val="5050"/>
              </a:lnSpc>
              <a:buFontTx/>
              <a:buNone/>
            </a:pPr>
            <a:r>
              <a:rPr lang="en-US" sz="5000">
                <a:solidFill>
                  <a:schemeClr val="tx1"/>
                </a:solidFill>
                <a:latin typeface="210 보물지도" charset="0"/>
              </a:rPr>
              <a:t>5</a:t>
            </a:r>
            <a:endParaRPr lang="ko-KR" altLang="en-US" sz="5000">
              <a:solidFill>
                <a:schemeClr val="tx1"/>
              </a:solidFill>
              <a:latin typeface="210 보물지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4811" y="772206"/>
            <a:ext cx="10669230" cy="9258300"/>
          </a:xfrm>
          <a:custGeom>
            <a:avLst/>
            <a:gdLst/>
            <a:ahLst/>
            <a:cxnLst/>
            <a:rect r="r" b="b" t="t" l="l"/>
            <a:pathLst>
              <a:path h="9258300" w="10669230">
                <a:moveTo>
                  <a:pt x="0" y="0"/>
                </a:moveTo>
                <a:lnTo>
                  <a:pt x="10669230" y="0"/>
                </a:lnTo>
                <a:lnTo>
                  <a:pt x="1066923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319" r="-721" b="-78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188197">
            <a:off x="-658606" y="-1395646"/>
            <a:ext cx="2473816" cy="6807327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129" t="-51684" r="-1537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31385">
            <a:off x="471467" y="965812"/>
            <a:ext cx="2998532" cy="184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7"/>
              </a:lnSpc>
            </a:pPr>
            <a:r>
              <a:rPr lang="en-US" sz="4899">
                <a:solidFill>
                  <a:srgbClr val="221716"/>
                </a:solidFill>
                <a:ea typeface="210 보물지도 Bold"/>
              </a:rPr>
              <a:t>요구사항 </a:t>
            </a:r>
          </a:p>
          <a:p>
            <a:pPr algn="ctr">
              <a:lnSpc>
                <a:spcPts val="7447"/>
              </a:lnSpc>
            </a:pPr>
            <a:r>
              <a:rPr lang="en-US" sz="4899">
                <a:solidFill>
                  <a:srgbClr val="221716"/>
                </a:solidFill>
                <a:ea typeface="210 보물지도 Bold"/>
              </a:rPr>
              <a:t>명세서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88197">
            <a:off x="-658606" y="-1395646"/>
            <a:ext cx="2473816" cy="6807327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-51684" r="-1537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31385">
            <a:off x="471467" y="965812"/>
            <a:ext cx="2998532" cy="184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7"/>
              </a:lnSpc>
            </a:pPr>
            <a:r>
              <a:rPr lang="en-US" sz="4899">
                <a:solidFill>
                  <a:srgbClr val="221716"/>
                </a:solidFill>
                <a:ea typeface="210 보물지도 Bold"/>
              </a:rPr>
              <a:t>와이어</a:t>
            </a:r>
          </a:p>
          <a:p>
            <a:pPr algn="ctr">
              <a:lnSpc>
                <a:spcPts val="7447"/>
              </a:lnSpc>
            </a:pPr>
            <a:r>
              <a:rPr lang="en-US" sz="4899">
                <a:solidFill>
                  <a:srgbClr val="221716"/>
                </a:solidFill>
                <a:ea typeface="210 보물지도 Bold"/>
              </a:rPr>
              <a:t>프레임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234865" y="1028700"/>
            <a:ext cx="8741647" cy="8770339"/>
          </a:xfrm>
          <a:custGeom>
            <a:avLst/>
            <a:gdLst/>
            <a:ahLst/>
            <a:cxnLst/>
            <a:rect r="r" b="b" t="t" l="l"/>
            <a:pathLst>
              <a:path h="8770339" w="8741647">
                <a:moveTo>
                  <a:pt x="0" y="0"/>
                </a:moveTo>
                <a:lnTo>
                  <a:pt x="8741647" y="0"/>
                </a:lnTo>
                <a:lnTo>
                  <a:pt x="8741647" y="8770339"/>
                </a:lnTo>
                <a:lnTo>
                  <a:pt x="0" y="877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88197">
            <a:off x="-658606" y="-1395646"/>
            <a:ext cx="2473816" cy="6807327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-51684" r="-1537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31385">
            <a:off x="423952" y="1053756"/>
            <a:ext cx="2998532" cy="131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4"/>
              </a:lnSpc>
            </a:pPr>
            <a:r>
              <a:rPr lang="en-US" sz="7200">
                <a:solidFill>
                  <a:srgbClr val="221716"/>
                </a:solidFill>
                <a:latin typeface="210 보물지도"/>
              </a:rPr>
              <a:t>ERD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464348" y="1028700"/>
            <a:ext cx="10731267" cy="8958895"/>
          </a:xfrm>
          <a:custGeom>
            <a:avLst/>
            <a:gdLst/>
            <a:ahLst/>
            <a:cxnLst/>
            <a:rect r="r" b="b" t="t" l="l"/>
            <a:pathLst>
              <a:path h="8958895" w="10731267">
                <a:moveTo>
                  <a:pt x="0" y="0"/>
                </a:moveTo>
                <a:lnTo>
                  <a:pt x="10731267" y="0"/>
                </a:lnTo>
                <a:lnTo>
                  <a:pt x="10731267" y="8958895"/>
                </a:lnTo>
                <a:lnTo>
                  <a:pt x="0" y="8958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374" r="0" b="-8374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17211" y="8228963"/>
            <a:ext cx="5218474" cy="8619101"/>
          </a:xfrm>
          <a:custGeom>
            <a:avLst/>
            <a:gdLst/>
            <a:ahLst/>
            <a:cxnLst/>
            <a:rect r="r" b="b" t="t" l="l"/>
            <a:pathLst>
              <a:path h="8619101" w="5218474">
                <a:moveTo>
                  <a:pt x="0" y="0"/>
                </a:moveTo>
                <a:lnTo>
                  <a:pt x="5218474" y="0"/>
                </a:lnTo>
                <a:lnTo>
                  <a:pt x="5218474" y="8619101"/>
                </a:lnTo>
                <a:lnTo>
                  <a:pt x="0" y="861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49425" y="1009204"/>
            <a:ext cx="4350274" cy="3023440"/>
          </a:xfrm>
          <a:custGeom>
            <a:avLst/>
            <a:gdLst/>
            <a:ahLst/>
            <a:cxnLst/>
            <a:rect r="r" b="b" t="t" l="l"/>
            <a:pathLst>
              <a:path h="3023440" w="4350274">
                <a:moveTo>
                  <a:pt x="0" y="0"/>
                </a:moveTo>
                <a:lnTo>
                  <a:pt x="4350273" y="0"/>
                </a:lnTo>
                <a:lnTo>
                  <a:pt x="4350273" y="3023440"/>
                </a:lnTo>
                <a:lnTo>
                  <a:pt x="0" y="3023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6279" y="4495506"/>
            <a:ext cx="3329193" cy="5133430"/>
            <a:chOff x="0" y="0"/>
            <a:chExt cx="4438924" cy="684457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4545874"/>
              <a:ext cx="4438924" cy="2298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221716"/>
                  </a:solidFill>
                  <a:latin typeface="210 보물지도"/>
                  <a:ea typeface="210 보물지도"/>
                </a:rPr>
                <a:t>기획의도 &amp; </a:t>
              </a:r>
            </a:p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광고 시청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36198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50871" y="3336716"/>
            <a:ext cx="3329193" cy="4289515"/>
            <a:chOff x="0" y="0"/>
            <a:chExt cx="4438924" cy="5719354"/>
          </a:xfrm>
        </p:grpSpPr>
        <p:sp>
          <p:nvSpPr>
            <p:cNvPr name="AutoShape 14" id="14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15" id="15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4307749"/>
              <a:ext cx="4438924" cy="1411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게임소개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13923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215672" y="4495506"/>
            <a:ext cx="3329193" cy="4289515"/>
            <a:chOff x="0" y="0"/>
            <a:chExt cx="4438924" cy="5719354"/>
          </a:xfrm>
        </p:grpSpPr>
        <p:sp>
          <p:nvSpPr>
            <p:cNvPr name="AutoShape 21" id="21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22" id="22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4307749"/>
              <a:ext cx="4438924" cy="1411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설계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13923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03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257245" y="6920586"/>
            <a:ext cx="3147093" cy="3147093"/>
          </a:xfrm>
          <a:custGeom>
            <a:avLst/>
            <a:gdLst/>
            <a:ahLst/>
            <a:cxnLst/>
            <a:rect r="r" b="b" t="t" l="l"/>
            <a:pathLst>
              <a:path h="3147093" w="3147093">
                <a:moveTo>
                  <a:pt x="0" y="0"/>
                </a:moveTo>
                <a:lnTo>
                  <a:pt x="3147092" y="0"/>
                </a:lnTo>
                <a:lnTo>
                  <a:pt x="3147092" y="3147092"/>
                </a:lnTo>
                <a:lnTo>
                  <a:pt x="0" y="3147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666214" y="3336716"/>
            <a:ext cx="3329193" cy="4289515"/>
            <a:chOff x="0" y="0"/>
            <a:chExt cx="4438924" cy="5719354"/>
          </a:xfrm>
        </p:grpSpPr>
        <p:sp>
          <p:nvSpPr>
            <p:cNvPr name="AutoShape 29" id="29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30" id="30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0" y="4307749"/>
              <a:ext cx="4438924" cy="1411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개발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313923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04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3850871" y="561975"/>
            <a:ext cx="10876036" cy="277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5"/>
              </a:lnSpc>
            </a:pPr>
            <a:r>
              <a:rPr lang="en-US" sz="15161">
                <a:solidFill>
                  <a:srgbClr val="221716"/>
                </a:solidFill>
                <a:ea typeface="210 보물지도 Bold"/>
              </a:rPr>
              <a:t>목차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1181264" y="4495506"/>
            <a:ext cx="3329193" cy="4289515"/>
            <a:chOff x="0" y="0"/>
            <a:chExt cx="4438924" cy="5719354"/>
          </a:xfrm>
        </p:grpSpPr>
        <p:sp>
          <p:nvSpPr>
            <p:cNvPr name="AutoShape 37" id="37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38" id="38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4307749"/>
              <a:ext cx="4438924" cy="1411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주요기능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313923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05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3592648" y="3336716"/>
            <a:ext cx="3329193" cy="4289515"/>
            <a:chOff x="0" y="0"/>
            <a:chExt cx="4438924" cy="5719354"/>
          </a:xfrm>
        </p:grpSpPr>
        <p:sp>
          <p:nvSpPr>
            <p:cNvPr name="AutoShape 44" id="44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45" id="45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0" y="4307749"/>
              <a:ext cx="4438924" cy="1411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팀원소개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313923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88197">
            <a:off x="-658606" y="-1395646"/>
            <a:ext cx="2473816" cy="6807327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-51684" r="-1537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31385">
            <a:off x="457410" y="777525"/>
            <a:ext cx="2998532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6000">
                <a:solidFill>
                  <a:srgbClr val="221716"/>
                </a:solidFill>
                <a:ea typeface="210 보물지도 Bold"/>
              </a:rPr>
              <a:t>기능</a:t>
            </a:r>
          </a:p>
          <a:p>
            <a:pPr algn="ctr">
              <a:lnSpc>
                <a:spcPts val="9120"/>
              </a:lnSpc>
            </a:pPr>
            <a:r>
              <a:rPr lang="en-US" sz="6000">
                <a:solidFill>
                  <a:srgbClr val="221716"/>
                </a:solidFill>
                <a:ea typeface="210 보물지도 Bold"/>
              </a:rPr>
              <a:t>명세서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371437" y="1761769"/>
            <a:ext cx="13647800" cy="7154171"/>
          </a:xfrm>
          <a:custGeom>
            <a:avLst/>
            <a:gdLst/>
            <a:ahLst/>
            <a:cxnLst/>
            <a:rect r="r" b="b" t="t" l="l"/>
            <a:pathLst>
              <a:path h="7154171" w="13647800">
                <a:moveTo>
                  <a:pt x="0" y="0"/>
                </a:moveTo>
                <a:lnTo>
                  <a:pt x="13647800" y="0"/>
                </a:lnTo>
                <a:lnTo>
                  <a:pt x="13647800" y="7154171"/>
                </a:lnTo>
                <a:lnTo>
                  <a:pt x="0" y="7154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개발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88197">
            <a:off x="-658606" y="-1395646"/>
            <a:ext cx="2473816" cy="6807327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-51684" r="-1537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31385">
            <a:off x="437734" y="1370742"/>
            <a:ext cx="2998532" cy="81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4400">
                <a:solidFill>
                  <a:srgbClr val="221716"/>
                </a:solidFill>
                <a:latin typeface="210 보물지도 Bold"/>
              </a:rPr>
              <a:t>CONVENTION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720627" y="1390983"/>
            <a:ext cx="5664884" cy="7735917"/>
          </a:xfrm>
          <a:custGeom>
            <a:avLst/>
            <a:gdLst/>
            <a:ahLst/>
            <a:cxnLst/>
            <a:rect r="r" b="b" t="t" l="l"/>
            <a:pathLst>
              <a:path h="7735917" w="5664884">
                <a:moveTo>
                  <a:pt x="0" y="0"/>
                </a:moveTo>
                <a:lnTo>
                  <a:pt x="5664885" y="0"/>
                </a:lnTo>
                <a:lnTo>
                  <a:pt x="5664885" y="7735917"/>
                </a:lnTo>
                <a:lnTo>
                  <a:pt x="0" y="7735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09337" y="2210609"/>
            <a:ext cx="7749963" cy="5695625"/>
          </a:xfrm>
          <a:custGeom>
            <a:avLst/>
            <a:gdLst/>
            <a:ahLst/>
            <a:cxnLst/>
            <a:rect r="r" b="b" t="t" l="l"/>
            <a:pathLst>
              <a:path h="5695625" w="7749963">
                <a:moveTo>
                  <a:pt x="0" y="0"/>
                </a:moveTo>
                <a:lnTo>
                  <a:pt x="7749963" y="0"/>
                </a:lnTo>
                <a:lnTo>
                  <a:pt x="7749963" y="5695625"/>
                </a:lnTo>
                <a:lnTo>
                  <a:pt x="0" y="5695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id="3" name="Freeform 3"/>
          <p:cNvSpPr/>
          <p:nvPr/>
        </p:nvSpPr>
        <p:spPr>
          <a:xfrm flipH="false" flipV="false" rot="0">
            <a:off x="1071245" y="483235"/>
            <a:ext cx="16435070" cy="1088834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4" name="Freeform 4"/>
          <p:cNvSpPr/>
          <p:nvPr/>
        </p:nvSpPr>
        <p:spPr>
          <a:xfrm flipH="false" flipV="false" rot="5188197">
            <a:off x="-658495" y="-1395730"/>
            <a:ext cx="2473960" cy="6807200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-51684" r="-153746" b="0"/>
            </a:stretch>
          </a:blipFill>
        </p:spPr>
      </p:sp>
      <p:sp>
        <p:nvSpPr>
          <p:cNvPr id="5" name="TextBox 5"/>
          <p:cNvSpPr txBox="1">
            <a:spLocks/>
          </p:cNvSpPr>
          <p:nvPr/>
        </p:nvSpPr>
        <p:spPr>
          <a:xfrm rot="21300000">
            <a:off x="546735" y="1106805"/>
            <a:ext cx="2999105" cy="169862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ctr" latinLnBrk="0">
              <a:lnSpc>
                <a:spcPts val="6688"/>
              </a:lnSpc>
              <a:buFontTx/>
              <a:buNone/>
            </a:pPr>
            <a:r>
              <a:rPr lang="en-US" sz="3600">
                <a:solidFill>
                  <a:srgbClr val="221716"/>
                </a:solidFill>
                <a:latin typeface="210 보물지도 Bold" charset="0"/>
              </a:rPr>
              <a:t>CONVENTION</a:t>
            </a:r>
            <a:endParaRPr lang="ko-KR" altLang="en-US" sz="3600">
              <a:solidFill>
                <a:srgbClr val="221716"/>
              </a:solidFill>
              <a:latin typeface="210 보물지도 Bold" charset="0"/>
            </a:endParaRPr>
          </a:p>
          <a:p>
            <a:pPr marL="0" indent="0" algn="ctr" latinLnBrk="0">
              <a:lnSpc>
                <a:spcPts val="6688"/>
              </a:lnSpc>
              <a:buFontTx/>
              <a:buNone/>
            </a:pPr>
            <a:r>
              <a:rPr lang="en-US" sz="3600">
                <a:solidFill>
                  <a:srgbClr val="221716"/>
                </a:solidFill>
                <a:latin typeface="210 보물지도 Bold" charset="0"/>
              </a:rPr>
              <a:t>BRANCH</a:t>
            </a:r>
            <a:endParaRPr lang="ko-KR" altLang="en-US" sz="3600">
              <a:solidFill>
                <a:srgbClr val="221716"/>
              </a:solidFill>
              <a:latin typeface="210 보물지도 Bold" charset="0"/>
            </a:endParaRPr>
          </a:p>
        </p:txBody>
      </p:sp>
      <p:sp>
        <p:nvSpPr>
          <p:cNvPr id="6" name="Freeform 6"/>
          <p:cNvSpPr/>
          <p:nvPr/>
        </p:nvSpPr>
        <p:spPr>
          <a:xfrm flipH="false" flipV="false" rot="0">
            <a:off x="7268210" y="1386205"/>
            <a:ext cx="9712325" cy="8143240"/>
          </a:xfrm>
          <a:custGeom>
            <a:avLst/>
            <a:gdLst/>
            <a:ahLst/>
            <a:cxnLst/>
            <a:rect r="r" b="b" t="t" l="l"/>
            <a:pathLst>
              <a:path h="8143094" w="9712602">
                <a:moveTo>
                  <a:pt x="0" y="0"/>
                </a:moveTo>
                <a:lnTo>
                  <a:pt x="9712602" y="0"/>
                </a:lnTo>
                <a:lnTo>
                  <a:pt x="9712602" y="8143094"/>
                </a:lnTo>
                <a:lnTo>
                  <a:pt x="0" y="8143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58440" y="3705225"/>
            <a:ext cx="2281555" cy="1107440"/>
            <a:chOff x="2758440" y="3705225"/>
            <a:chExt cx="2281555" cy="1107440"/>
          </a:xfrm>
        </p:grpSpPr>
        <p:sp>
          <p:nvSpPr>
            <p:cNvPr id="8" name="Freeform 8"/>
            <p:cNvSpPr/>
            <p:nvPr/>
          </p:nvSpPr>
          <p:spPr>
            <a:xfrm flipH="false" flipV="false" rot="0">
              <a:off x="2758440" y="3705225"/>
              <a:ext cx="2281555" cy="1107440"/>
            </a:xfrm>
            <a:custGeom>
              <a:avLst/>
              <a:gdLst/>
              <a:ahLst/>
              <a:cxnLst/>
              <a:rect r="r" b="b" t="t" l="l"/>
              <a:pathLst>
                <a:path h="365562" w="753302">
                  <a:moveTo>
                    <a:pt x="0" y="0"/>
                  </a:moveTo>
                  <a:lnTo>
                    <a:pt x="753302" y="0"/>
                  </a:lnTo>
                  <a:lnTo>
                    <a:pt x="753302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2B061"/>
              </a:solidFill>
              <a:prstDash val="solid"/>
              <a:miter/>
            </a:ln>
          </p:spPr>
        </p:sp>
        <p:sp>
          <p:nvSpPr>
            <p:cNvPr id="9" name="TextBox 9"/>
            <p:cNvSpPr txBox="true"/>
            <p:nvPr/>
          </p:nvSpPr>
          <p:spPr>
            <a:xfrm>
              <a:off x="2758440" y="3561080"/>
              <a:ext cx="228155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758440" y="5014595"/>
            <a:ext cx="2281555" cy="1107440"/>
            <a:chOff x="2758440" y="5014595"/>
            <a:chExt cx="2281555" cy="1107440"/>
          </a:xfrm>
        </p:grpSpPr>
        <p:sp>
          <p:nvSpPr>
            <p:cNvPr id="11" name="Freeform 11"/>
            <p:cNvSpPr/>
            <p:nvPr/>
          </p:nvSpPr>
          <p:spPr>
            <a:xfrm flipH="false" flipV="false" rot="0">
              <a:off x="2758440" y="5014595"/>
              <a:ext cx="2281555" cy="1107440"/>
            </a:xfrm>
            <a:custGeom>
              <a:avLst/>
              <a:gdLst/>
              <a:ahLst/>
              <a:cxnLst/>
              <a:rect r="r" b="b" t="t" l="l"/>
              <a:pathLst>
                <a:path h="365562" w="753302">
                  <a:moveTo>
                    <a:pt x="0" y="0"/>
                  </a:moveTo>
                  <a:lnTo>
                    <a:pt x="753302" y="0"/>
                  </a:lnTo>
                  <a:lnTo>
                    <a:pt x="753302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2B061"/>
              </a:solidFill>
              <a:prstDash val="solid"/>
              <a:miter/>
            </a:ln>
          </p:spPr>
        </p:sp>
        <p:sp>
          <p:nvSpPr>
            <p:cNvPr id="12" name="TextBox 12"/>
            <p:cNvSpPr txBox="true"/>
            <p:nvPr/>
          </p:nvSpPr>
          <p:spPr>
            <a:xfrm>
              <a:off x="2758440" y="4870450"/>
              <a:ext cx="228155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08100" y="6321425"/>
            <a:ext cx="2281555" cy="1107440"/>
            <a:chOff x="1308100" y="6321425"/>
            <a:chExt cx="2281555" cy="1107440"/>
          </a:xfrm>
        </p:grpSpPr>
        <p:sp>
          <p:nvSpPr>
            <p:cNvPr id="14" name="Freeform 14"/>
            <p:cNvSpPr/>
            <p:nvPr/>
          </p:nvSpPr>
          <p:spPr>
            <a:xfrm flipH="false" flipV="false" rot="0">
              <a:off x="1308100" y="6321425"/>
              <a:ext cx="2281555" cy="1107440"/>
            </a:xfrm>
            <a:custGeom>
              <a:avLst/>
              <a:gdLst/>
              <a:ahLst/>
              <a:cxnLst/>
              <a:rect r="r" b="b" t="t" l="l"/>
              <a:pathLst>
                <a:path h="365562" w="753302">
                  <a:moveTo>
                    <a:pt x="0" y="0"/>
                  </a:moveTo>
                  <a:lnTo>
                    <a:pt x="753302" y="0"/>
                  </a:lnTo>
                  <a:lnTo>
                    <a:pt x="753302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7D69C"/>
              </a:solidFill>
              <a:prstDash val="solid"/>
              <a:miter/>
            </a:ln>
          </p:spPr>
        </p:sp>
        <p:sp>
          <p:nvSpPr>
            <p:cNvPr id="15" name="TextBox 15"/>
            <p:cNvSpPr txBox="true"/>
            <p:nvPr/>
          </p:nvSpPr>
          <p:spPr>
            <a:xfrm>
              <a:off x="1308100" y="6177280"/>
              <a:ext cx="228155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232275" y="6321425"/>
            <a:ext cx="2281555" cy="1107440"/>
            <a:chOff x="4232275" y="6321425"/>
            <a:chExt cx="2281555" cy="1107440"/>
          </a:xfrm>
        </p:grpSpPr>
        <p:sp>
          <p:nvSpPr>
            <p:cNvPr id="17" name="Freeform 17"/>
            <p:cNvSpPr/>
            <p:nvPr/>
          </p:nvSpPr>
          <p:spPr>
            <a:xfrm flipH="false" flipV="false" rot="0">
              <a:off x="4232275" y="6321425"/>
              <a:ext cx="2281555" cy="1107440"/>
            </a:xfrm>
            <a:custGeom>
              <a:avLst/>
              <a:gdLst/>
              <a:ahLst/>
              <a:cxnLst/>
              <a:rect r="r" b="b" t="t" l="l"/>
              <a:pathLst>
                <a:path h="365562" w="753302">
                  <a:moveTo>
                    <a:pt x="0" y="0"/>
                  </a:moveTo>
                  <a:lnTo>
                    <a:pt x="753302" y="0"/>
                  </a:lnTo>
                  <a:lnTo>
                    <a:pt x="753302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BF7925"/>
              </a:solidFill>
              <a:prstDash val="solid"/>
              <a:miter/>
            </a:ln>
          </p:spPr>
        </p:sp>
        <p:sp>
          <p:nvSpPr>
            <p:cNvPr id="18" name="TextBox 18"/>
            <p:cNvSpPr txBox="true"/>
            <p:nvPr/>
          </p:nvSpPr>
          <p:spPr>
            <a:xfrm>
              <a:off x="4232275" y="6177280"/>
              <a:ext cx="228155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TextBox 19"/>
          <p:cNvSpPr txBox="true"/>
          <p:nvPr/>
        </p:nvSpPr>
        <p:spPr>
          <a:xfrm rot="0">
            <a:off x="2669540" y="4050030"/>
            <a:ext cx="245935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Master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2669540" y="5358765"/>
            <a:ext cx="245935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Develop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219200" y="6666230"/>
            <a:ext cx="245935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Develop-FE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4143375" y="6666230"/>
            <a:ext cx="245935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Develop-BE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7628890"/>
            <a:ext cx="629285" cy="1107440"/>
            <a:chOff x="1028700" y="7628890"/>
            <a:chExt cx="629285" cy="1107440"/>
          </a:xfrm>
        </p:grpSpPr>
        <p:sp>
          <p:nvSpPr>
            <p:cNvPr id="24" name="Freeform 24"/>
            <p:cNvSpPr/>
            <p:nvPr/>
          </p:nvSpPr>
          <p:spPr>
            <a:xfrm flipH="false" flipV="false" rot="0">
              <a:off x="1028700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7D69C"/>
              </a:solidFill>
              <a:prstDash val="solid"/>
              <a:miter/>
            </a:ln>
          </p:spPr>
        </p:sp>
        <p:sp>
          <p:nvSpPr>
            <p:cNvPr id="25" name="TextBox 25"/>
            <p:cNvSpPr txBox="true"/>
            <p:nvPr/>
          </p:nvSpPr>
          <p:spPr>
            <a:xfrm>
              <a:off x="1028700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TextBox 26"/>
          <p:cNvSpPr txBox="true"/>
          <p:nvPr/>
        </p:nvSpPr>
        <p:spPr>
          <a:xfrm rot="0">
            <a:off x="1127760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A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819275" y="7628890"/>
            <a:ext cx="629285" cy="1107440"/>
            <a:chOff x="1819275" y="7628890"/>
            <a:chExt cx="629285" cy="1107440"/>
          </a:xfrm>
        </p:grpSpPr>
        <p:sp>
          <p:nvSpPr>
            <p:cNvPr id="28" name="Freeform 28"/>
            <p:cNvSpPr/>
            <p:nvPr/>
          </p:nvSpPr>
          <p:spPr>
            <a:xfrm flipH="false" flipV="false" rot="0">
              <a:off x="1819275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7D69C"/>
              </a:solidFill>
              <a:prstDash val="solid"/>
              <a:miter/>
            </a:ln>
          </p:spPr>
        </p:sp>
        <p:sp>
          <p:nvSpPr>
            <p:cNvPr id="29" name="TextBox 29"/>
            <p:cNvSpPr txBox="true"/>
            <p:nvPr/>
          </p:nvSpPr>
          <p:spPr>
            <a:xfrm>
              <a:off x="1819275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30" name="TextBox 30"/>
          <p:cNvSpPr txBox="true"/>
          <p:nvPr/>
        </p:nvSpPr>
        <p:spPr>
          <a:xfrm rot="0">
            <a:off x="1918335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B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611120" y="7628890"/>
            <a:ext cx="629285" cy="1107440"/>
            <a:chOff x="2611120" y="7628890"/>
            <a:chExt cx="629285" cy="1107440"/>
          </a:xfrm>
        </p:grpSpPr>
        <p:sp>
          <p:nvSpPr>
            <p:cNvPr id="32" name="Freeform 32"/>
            <p:cNvSpPr/>
            <p:nvPr/>
          </p:nvSpPr>
          <p:spPr>
            <a:xfrm flipH="false" flipV="false" rot="0">
              <a:off x="2611120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7D69C"/>
              </a:solidFill>
              <a:prstDash val="solid"/>
              <a:miter/>
            </a:ln>
          </p:spPr>
        </p:sp>
        <p:sp>
          <p:nvSpPr>
            <p:cNvPr id="33" name="TextBox 33"/>
            <p:cNvSpPr txBox="true"/>
            <p:nvPr/>
          </p:nvSpPr>
          <p:spPr>
            <a:xfrm>
              <a:off x="2611120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34" name="TextBox 34"/>
          <p:cNvSpPr txBox="true"/>
          <p:nvPr/>
        </p:nvSpPr>
        <p:spPr>
          <a:xfrm rot="0">
            <a:off x="2710180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C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3364230" y="7628890"/>
            <a:ext cx="629285" cy="1107440"/>
            <a:chOff x="3364230" y="7628890"/>
            <a:chExt cx="629285" cy="1107440"/>
          </a:xfrm>
        </p:grpSpPr>
        <p:sp>
          <p:nvSpPr>
            <p:cNvPr id="36" name="Freeform 36"/>
            <p:cNvSpPr/>
            <p:nvPr/>
          </p:nvSpPr>
          <p:spPr>
            <a:xfrm flipH="false" flipV="false" rot="0">
              <a:off x="3364230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7D69C"/>
              </a:solidFill>
              <a:prstDash val="solid"/>
              <a:miter/>
            </a:ln>
          </p:spPr>
        </p:sp>
        <p:sp>
          <p:nvSpPr>
            <p:cNvPr id="37" name="TextBox 37"/>
            <p:cNvSpPr txBox="true"/>
            <p:nvPr/>
          </p:nvSpPr>
          <p:spPr>
            <a:xfrm>
              <a:off x="3364230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38" name="TextBox 38"/>
          <p:cNvSpPr txBox="true"/>
          <p:nvPr/>
        </p:nvSpPr>
        <p:spPr>
          <a:xfrm rot="0">
            <a:off x="3463290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D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4155440" y="7628890"/>
            <a:ext cx="629285" cy="1107440"/>
            <a:chOff x="4155440" y="7628890"/>
            <a:chExt cx="629285" cy="1107440"/>
          </a:xfrm>
        </p:grpSpPr>
        <p:sp>
          <p:nvSpPr>
            <p:cNvPr id="40" name="Freeform 40"/>
            <p:cNvSpPr/>
            <p:nvPr/>
          </p:nvSpPr>
          <p:spPr>
            <a:xfrm flipH="false" flipV="false" rot="0">
              <a:off x="4155440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BF7925"/>
              </a:solidFill>
              <a:prstDash val="solid"/>
              <a:miter/>
            </a:ln>
          </p:spPr>
        </p:sp>
        <p:sp>
          <p:nvSpPr>
            <p:cNvPr id="41" name="TextBox 41"/>
            <p:cNvSpPr txBox="true"/>
            <p:nvPr/>
          </p:nvSpPr>
          <p:spPr>
            <a:xfrm>
              <a:off x="4155440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42" name="TextBox 42"/>
          <p:cNvSpPr txBox="true"/>
          <p:nvPr/>
        </p:nvSpPr>
        <p:spPr>
          <a:xfrm rot="0">
            <a:off x="4254500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E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5058410" y="7628890"/>
            <a:ext cx="629285" cy="1107440"/>
            <a:chOff x="5058410" y="7628890"/>
            <a:chExt cx="629285" cy="1107440"/>
          </a:xfrm>
        </p:grpSpPr>
        <p:sp>
          <p:nvSpPr>
            <p:cNvPr id="44" name="Freeform 44"/>
            <p:cNvSpPr/>
            <p:nvPr/>
          </p:nvSpPr>
          <p:spPr>
            <a:xfrm flipH="false" flipV="false" rot="0">
              <a:off x="5058410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BF7925"/>
              </a:solidFill>
              <a:prstDash val="solid"/>
              <a:miter/>
            </a:ln>
          </p:spPr>
        </p:sp>
        <p:sp>
          <p:nvSpPr>
            <p:cNvPr id="45" name="TextBox 45"/>
            <p:cNvSpPr txBox="true"/>
            <p:nvPr/>
          </p:nvSpPr>
          <p:spPr>
            <a:xfrm>
              <a:off x="5058410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46" name="TextBox 46"/>
          <p:cNvSpPr txBox="true"/>
          <p:nvPr/>
        </p:nvSpPr>
        <p:spPr>
          <a:xfrm rot="0">
            <a:off x="5157470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F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5973445" y="7628890"/>
            <a:ext cx="629285" cy="1107440"/>
            <a:chOff x="5973445" y="7628890"/>
            <a:chExt cx="629285" cy="1107440"/>
          </a:xfrm>
        </p:grpSpPr>
        <p:sp>
          <p:nvSpPr>
            <p:cNvPr id="48" name="Freeform 48"/>
            <p:cNvSpPr/>
            <p:nvPr/>
          </p:nvSpPr>
          <p:spPr>
            <a:xfrm flipH="false" flipV="false" rot="0">
              <a:off x="5973445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BF7925"/>
              </a:solidFill>
              <a:prstDash val="solid"/>
              <a:miter/>
            </a:ln>
          </p:spPr>
        </p:sp>
        <p:sp>
          <p:nvSpPr>
            <p:cNvPr id="49" name="TextBox 49"/>
            <p:cNvSpPr txBox="true"/>
            <p:nvPr/>
          </p:nvSpPr>
          <p:spPr>
            <a:xfrm>
              <a:off x="5973445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50" name="TextBox 50"/>
          <p:cNvSpPr txBox="true"/>
          <p:nvPr/>
        </p:nvSpPr>
        <p:spPr>
          <a:xfrm rot="0">
            <a:off x="6072505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G</a:t>
            </a:r>
          </a:p>
        </p:txBody>
      </p:sp>
      <p:sp>
        <p:nvSpPr>
          <p:cNvPr id="51" name="AutoShape 51"/>
          <p:cNvSpPr/>
          <p:nvPr/>
        </p:nvSpPr>
        <p:spPr>
          <a:xfrm>
            <a:off x="3898900" y="4812665"/>
            <a:ext cx="0" cy="2019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2" name="AutoShape 52"/>
          <p:cNvSpPr/>
          <p:nvPr/>
        </p:nvSpPr>
        <p:spPr>
          <a:xfrm flipH="true">
            <a:off x="2449195" y="6119495"/>
            <a:ext cx="1445260" cy="2019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3" name="AutoShape 53"/>
          <p:cNvSpPr/>
          <p:nvPr/>
        </p:nvSpPr>
        <p:spPr>
          <a:xfrm>
            <a:off x="3898900" y="6119495"/>
            <a:ext cx="1474470" cy="2019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4" name="AutoShape 54"/>
          <p:cNvSpPr/>
          <p:nvPr/>
        </p:nvSpPr>
        <p:spPr>
          <a:xfrm flipH="true">
            <a:off x="1343660" y="7428865"/>
            <a:ext cx="1105535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5" name="AutoShape 55"/>
          <p:cNvSpPr/>
          <p:nvPr/>
        </p:nvSpPr>
        <p:spPr>
          <a:xfrm flipH="true">
            <a:off x="2134235" y="7428865"/>
            <a:ext cx="314960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6" name="AutoShape 56"/>
          <p:cNvSpPr/>
          <p:nvPr/>
        </p:nvSpPr>
        <p:spPr>
          <a:xfrm>
            <a:off x="2449195" y="7428865"/>
            <a:ext cx="476885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7" name="AutoShape 57"/>
          <p:cNvSpPr/>
          <p:nvPr/>
        </p:nvSpPr>
        <p:spPr>
          <a:xfrm>
            <a:off x="2449195" y="7428865"/>
            <a:ext cx="1229995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8" name="AutoShape 58"/>
          <p:cNvSpPr/>
          <p:nvPr/>
        </p:nvSpPr>
        <p:spPr>
          <a:xfrm flipH="true">
            <a:off x="4470400" y="7428865"/>
            <a:ext cx="902970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9" name="AutoShape 59"/>
          <p:cNvSpPr/>
          <p:nvPr/>
        </p:nvSpPr>
        <p:spPr>
          <a:xfrm>
            <a:off x="5373370" y="7428865"/>
            <a:ext cx="0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60" name="AutoShape 60"/>
          <p:cNvSpPr/>
          <p:nvPr/>
        </p:nvSpPr>
        <p:spPr>
          <a:xfrm>
            <a:off x="5373370" y="7428865"/>
            <a:ext cx="915035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131" y="6565696"/>
            <a:ext cx="7315200" cy="3231988"/>
          </a:xfrm>
          <a:custGeom>
            <a:avLst/>
            <a:gdLst/>
            <a:ahLst/>
            <a:cxnLst/>
            <a:rect r="r" b="b" t="t" l="l"/>
            <a:pathLst>
              <a:path h="3231988" w="7315200">
                <a:moveTo>
                  <a:pt x="0" y="0"/>
                </a:moveTo>
                <a:lnTo>
                  <a:pt x="7315200" y="0"/>
                </a:lnTo>
                <a:lnTo>
                  <a:pt x="7315200" y="3231988"/>
                </a:lnTo>
                <a:lnTo>
                  <a:pt x="0" y="3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5560" y="0"/>
            <a:ext cx="3022508" cy="4114800"/>
          </a:xfrm>
          <a:custGeom>
            <a:avLst/>
            <a:gdLst/>
            <a:ahLst/>
            <a:cxnLst/>
            <a:rect r="r" b="b" t="t" l="l"/>
            <a:pathLst>
              <a:path h="4114800" w="3022508">
                <a:moveTo>
                  <a:pt x="0" y="0"/>
                </a:moveTo>
                <a:lnTo>
                  <a:pt x="3022507" y="0"/>
                </a:lnTo>
                <a:lnTo>
                  <a:pt x="30225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주요기능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8417692"/>
            <a:ext cx="8026220" cy="1565113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944816" y="526030"/>
            <a:ext cx="4451241" cy="9234941"/>
            <a:chOff x="0" y="0"/>
            <a:chExt cx="91821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4"/>
              <a:stretch>
                <a:fillRect l="-8726" t="0" r="-8726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5"/>
              <a:stretch>
                <a:fillRect l="0" t="-208" r="0" b="-20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437316" y="4184400"/>
            <a:ext cx="1452054" cy="1708298"/>
          </a:xfrm>
          <a:custGeom>
            <a:avLst/>
            <a:gdLst/>
            <a:ahLst/>
            <a:cxnLst/>
            <a:rect r="r" b="b" t="t" l="l"/>
            <a:pathLst>
              <a:path h="1708298" w="1452054">
                <a:moveTo>
                  <a:pt x="0" y="0"/>
                </a:moveTo>
                <a:lnTo>
                  <a:pt x="1452054" y="0"/>
                </a:lnTo>
                <a:lnTo>
                  <a:pt x="1452054" y="1708298"/>
                </a:lnTo>
                <a:lnTo>
                  <a:pt x="0" y="1708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64362">
            <a:off x="380047" y="1442958"/>
            <a:ext cx="10450868" cy="448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45"/>
              </a:lnSpc>
            </a:pPr>
            <a:r>
              <a:rPr lang="en-US" sz="11937">
                <a:solidFill>
                  <a:srgbClr val="221716"/>
                </a:solidFill>
                <a:latin typeface="TDTD평고딕"/>
                <a:ea typeface="TDTD평고딕"/>
              </a:rPr>
              <a:t>프로그레시브 웹 앱(PWA)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53401" y="5476997"/>
            <a:ext cx="834073" cy="19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FFFFFF"/>
                </a:solidFill>
                <a:ea typeface="Baekmuk Batang Bold"/>
              </a:rPr>
              <a:t>눈 깜빡할 새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013743" y="3728096"/>
            <a:ext cx="2299200" cy="22992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88197">
            <a:off x="3840635" y="-3442415"/>
            <a:ext cx="2473816" cy="10325678"/>
          </a:xfrm>
          <a:custGeom>
            <a:avLst/>
            <a:gdLst/>
            <a:ahLst/>
            <a:cxnLst/>
            <a:rect r="r" b="b" t="t" l="l"/>
            <a:pathLst>
              <a:path h="10325678" w="2473816">
                <a:moveTo>
                  <a:pt x="0" y="0"/>
                </a:moveTo>
                <a:lnTo>
                  <a:pt x="2473816" y="0"/>
                </a:lnTo>
                <a:lnTo>
                  <a:pt x="2473816" y="10325678"/>
                </a:lnTo>
                <a:lnTo>
                  <a:pt x="0" y="10325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129" t="0" r="-153746" b="0"/>
            </a:stretch>
          </a:blipFill>
        </p:spPr>
      </p:sp>
      <p:sp>
        <p:nvSpPr>
          <p:cNvPr name="Freeform 4" id="4">
            <a:hlinkClick r:id="rId6" tooltip="https://developers.google.com/mediapipe/api/solutions/js/tasks-vision.facelandmarker"/>
          </p:cNvPr>
          <p:cNvSpPr/>
          <p:nvPr/>
        </p:nvSpPr>
        <p:spPr>
          <a:xfrm flipH="false" flipV="false" rot="0">
            <a:off x="1922053" y="3272870"/>
            <a:ext cx="6310981" cy="6684569"/>
          </a:xfrm>
          <a:custGeom>
            <a:avLst/>
            <a:gdLst/>
            <a:ahLst/>
            <a:cxnLst/>
            <a:rect r="r" b="b" t="t" l="l"/>
            <a:pathLst>
              <a:path h="6684569" w="6310981">
                <a:moveTo>
                  <a:pt x="0" y="0"/>
                </a:moveTo>
                <a:lnTo>
                  <a:pt x="6310980" y="0"/>
                </a:lnTo>
                <a:lnTo>
                  <a:pt x="6310980" y="6684570"/>
                </a:lnTo>
                <a:lnTo>
                  <a:pt x="0" y="6684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27697" y="5365475"/>
            <a:ext cx="8767004" cy="22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  <a:spcBef>
                <a:spcPct val="0"/>
              </a:spcBef>
            </a:pPr>
            <a:r>
              <a:rPr lang="en-US" sz="6000">
                <a:solidFill>
                  <a:srgbClr val="221716"/>
                </a:solidFill>
                <a:latin typeface="Nanum Square Bold"/>
                <a:ea typeface="Nanum Square Bold"/>
              </a:rPr>
              <a:t> tasks-vision 모델의 FaceLandmarker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589440" y="3797718"/>
            <a:ext cx="7508731" cy="1401151"/>
          </a:xfrm>
          <a:custGeom>
            <a:avLst/>
            <a:gdLst/>
            <a:ahLst/>
            <a:cxnLst/>
            <a:rect r="r" b="b" t="t" l="l"/>
            <a:pathLst>
              <a:path h="1401151" w="7508731">
                <a:moveTo>
                  <a:pt x="0" y="0"/>
                </a:moveTo>
                <a:lnTo>
                  <a:pt x="7508731" y="0"/>
                </a:lnTo>
                <a:lnTo>
                  <a:pt x="7508731" y="1401151"/>
                </a:lnTo>
                <a:lnTo>
                  <a:pt x="0" y="1401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47238">
            <a:off x="-161512" y="345490"/>
            <a:ext cx="10450868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65"/>
              </a:lnSpc>
            </a:pPr>
            <a:r>
              <a:rPr lang="en-US" sz="12937">
                <a:solidFill>
                  <a:srgbClr val="221716"/>
                </a:solidFill>
                <a:latin typeface="Open Sans Extra Bold"/>
              </a:rPr>
              <a:t>AI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6609" y="3053795"/>
            <a:ext cx="17101309" cy="573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6000">
                <a:solidFill>
                  <a:srgbClr val="221716"/>
                </a:solidFill>
                <a:latin typeface="Nanum Square Bold"/>
                <a:ea typeface="Nanum Square Bold"/>
              </a:rPr>
              <a:t>커스텀 EAR 알고리즘</a:t>
            </a:r>
          </a:p>
          <a:p>
            <a:pPr>
              <a:lnSpc>
                <a:spcPts val="9120"/>
              </a:lnSpc>
            </a:pPr>
            <a:r>
              <a:rPr lang="en-US" sz="6000">
                <a:solidFill>
                  <a:srgbClr val="221716"/>
                </a:solidFill>
                <a:latin typeface="Nanum Square"/>
                <a:ea typeface="Nanum Square"/>
              </a:rPr>
              <a:t>Eye Aspect Ratio(EAR) : 눈의 종횡비</a:t>
            </a:r>
          </a:p>
          <a:p>
            <a:pPr>
              <a:lnSpc>
                <a:spcPts val="9120"/>
              </a:lnSpc>
            </a:pPr>
          </a:p>
          <a:p>
            <a:pPr>
              <a:lnSpc>
                <a:spcPts val="9120"/>
              </a:lnSpc>
            </a:pPr>
          </a:p>
          <a:p>
            <a:pPr>
              <a:lnSpc>
                <a:spcPts val="912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872501" y="5871056"/>
            <a:ext cx="6868488" cy="3925341"/>
          </a:xfrm>
          <a:custGeom>
            <a:avLst/>
            <a:gdLst/>
            <a:ahLst/>
            <a:cxnLst/>
            <a:rect r="r" b="b" t="t" l="l"/>
            <a:pathLst>
              <a:path h="3925341" w="6868488">
                <a:moveTo>
                  <a:pt x="0" y="0"/>
                </a:moveTo>
                <a:lnTo>
                  <a:pt x="6868488" y="0"/>
                </a:lnTo>
                <a:lnTo>
                  <a:pt x="6868488" y="3925340"/>
                </a:lnTo>
                <a:lnTo>
                  <a:pt x="0" y="392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188197">
            <a:off x="3840635" y="-3442415"/>
            <a:ext cx="2473816" cy="10325678"/>
          </a:xfrm>
          <a:custGeom>
            <a:avLst/>
            <a:gdLst/>
            <a:ahLst/>
            <a:cxnLst/>
            <a:rect r="r" b="b" t="t" l="l"/>
            <a:pathLst>
              <a:path h="10325678" w="2473816">
                <a:moveTo>
                  <a:pt x="0" y="0"/>
                </a:moveTo>
                <a:lnTo>
                  <a:pt x="2473816" y="0"/>
                </a:lnTo>
                <a:lnTo>
                  <a:pt x="2473816" y="10325678"/>
                </a:lnTo>
                <a:lnTo>
                  <a:pt x="0" y="10325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129" t="0" r="-1537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47238">
            <a:off x="-161512" y="345490"/>
            <a:ext cx="10450868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65"/>
              </a:lnSpc>
            </a:pPr>
            <a:r>
              <a:rPr lang="en-US" sz="12937">
                <a:solidFill>
                  <a:srgbClr val="221716"/>
                </a:solidFill>
                <a:latin typeface="Open Sans Extra Bold"/>
              </a:rPr>
              <a:t>AI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070" y="3831355"/>
            <a:ext cx="4648522" cy="6346105"/>
          </a:xfrm>
          <a:custGeom>
            <a:avLst/>
            <a:gdLst/>
            <a:ahLst/>
            <a:cxnLst/>
            <a:rect r="r" b="b" t="t" l="l"/>
            <a:pathLst>
              <a:path h="6346105" w="4648522">
                <a:moveTo>
                  <a:pt x="0" y="0"/>
                </a:moveTo>
                <a:lnTo>
                  <a:pt x="4648522" y="0"/>
                </a:lnTo>
                <a:lnTo>
                  <a:pt x="4648522" y="6346105"/>
                </a:lnTo>
                <a:lnTo>
                  <a:pt x="0" y="6346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92173" y="4530724"/>
            <a:ext cx="12295827" cy="277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40"/>
              </a:lnSpc>
            </a:pPr>
            <a:r>
              <a:rPr lang="en-US" sz="7329">
                <a:solidFill>
                  <a:srgbClr val="221716"/>
                </a:solidFill>
                <a:latin typeface="Nanum Square"/>
                <a:ea typeface="Nanum Square"/>
              </a:rPr>
              <a:t>웹RTC 기반 오픈 소스 </a:t>
            </a:r>
          </a:p>
          <a:p>
            <a:pPr>
              <a:lnSpc>
                <a:spcPts val="11140"/>
              </a:lnSpc>
            </a:pPr>
            <a:r>
              <a:rPr lang="en-US" sz="7329">
                <a:solidFill>
                  <a:srgbClr val="221716"/>
                </a:solidFill>
                <a:ea typeface="Nanum Square"/>
              </a:rPr>
              <a:t>비디오 컨퍼런싱 솔루션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24106">
            <a:off x="945672" y="4816725"/>
            <a:ext cx="3873318" cy="3873318"/>
          </a:xfrm>
          <a:custGeom>
            <a:avLst/>
            <a:gdLst/>
            <a:ahLst/>
            <a:cxnLst/>
            <a:rect r="r" b="b" t="t" l="l"/>
            <a:pathLst>
              <a:path h="3873318" w="3873318">
                <a:moveTo>
                  <a:pt x="0" y="0"/>
                </a:moveTo>
                <a:lnTo>
                  <a:pt x="3873319" y="0"/>
                </a:lnTo>
                <a:lnTo>
                  <a:pt x="3873319" y="3873318"/>
                </a:lnTo>
                <a:lnTo>
                  <a:pt x="0" y="3873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88197">
            <a:off x="3873191" y="-3402655"/>
            <a:ext cx="2473816" cy="10325678"/>
          </a:xfrm>
          <a:custGeom>
            <a:avLst/>
            <a:gdLst/>
            <a:ahLst/>
            <a:cxnLst/>
            <a:rect r="r" b="b" t="t" l="l"/>
            <a:pathLst>
              <a:path h="10325678" w="2473816">
                <a:moveTo>
                  <a:pt x="0" y="0"/>
                </a:moveTo>
                <a:lnTo>
                  <a:pt x="2473816" y="0"/>
                </a:lnTo>
                <a:lnTo>
                  <a:pt x="2473816" y="10325678"/>
                </a:lnTo>
                <a:lnTo>
                  <a:pt x="0" y="1032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0" r="-15374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47238">
            <a:off x="-182450" y="385250"/>
            <a:ext cx="10450868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65"/>
              </a:lnSpc>
            </a:pPr>
            <a:r>
              <a:rPr lang="en-US" sz="12937">
                <a:solidFill>
                  <a:srgbClr val="221716"/>
                </a:solidFill>
                <a:latin typeface="Open Sans Extra Bold"/>
              </a:rPr>
              <a:t>OPEN VIDU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389" y="2710094"/>
            <a:ext cx="13457222" cy="6679548"/>
          </a:xfrm>
          <a:custGeom>
            <a:avLst/>
            <a:gdLst/>
            <a:ahLst/>
            <a:cxnLst/>
            <a:rect r="r" b="b" t="t" l="l"/>
            <a:pathLst>
              <a:path h="6679548" w="13457222">
                <a:moveTo>
                  <a:pt x="0" y="0"/>
                </a:moveTo>
                <a:lnTo>
                  <a:pt x="13457222" y="0"/>
                </a:lnTo>
                <a:lnTo>
                  <a:pt x="13457222" y="6679548"/>
                </a:lnTo>
                <a:lnTo>
                  <a:pt x="0" y="667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8243" y="7389496"/>
            <a:ext cx="3655166" cy="305206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59241" y="733425"/>
            <a:ext cx="11769518" cy="171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9362">
                <a:solidFill>
                  <a:srgbClr val="221716"/>
                </a:solidFill>
                <a:latin typeface="TDTD평고딕"/>
              </a:rPr>
              <a:t>ARCHITECTURE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131" y="6565696"/>
            <a:ext cx="7315200" cy="3231988"/>
          </a:xfrm>
          <a:custGeom>
            <a:avLst/>
            <a:gdLst/>
            <a:ahLst/>
            <a:cxnLst/>
            <a:rect r="r" b="b" t="t" l="l"/>
            <a:pathLst>
              <a:path h="3231988" w="7315200">
                <a:moveTo>
                  <a:pt x="0" y="0"/>
                </a:moveTo>
                <a:lnTo>
                  <a:pt x="7315200" y="0"/>
                </a:lnTo>
                <a:lnTo>
                  <a:pt x="7315200" y="3231988"/>
                </a:lnTo>
                <a:lnTo>
                  <a:pt x="0" y="3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7863" y="58688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기획의도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131" y="6565696"/>
            <a:ext cx="7315200" cy="3231988"/>
          </a:xfrm>
          <a:custGeom>
            <a:avLst/>
            <a:gdLst/>
            <a:ahLst/>
            <a:cxnLst/>
            <a:rect r="r" b="b" t="t" l="l"/>
            <a:pathLst>
              <a:path h="3231988" w="7315200">
                <a:moveTo>
                  <a:pt x="0" y="0"/>
                </a:moveTo>
                <a:lnTo>
                  <a:pt x="7315200" y="0"/>
                </a:lnTo>
                <a:lnTo>
                  <a:pt x="7315200" y="3231988"/>
                </a:lnTo>
                <a:lnTo>
                  <a:pt x="0" y="3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9061" y="586883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팀원소개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779937" y="-2850267"/>
            <a:ext cx="11330358" cy="17703684"/>
          </a:xfrm>
          <a:custGeom>
            <a:avLst/>
            <a:gdLst/>
            <a:ahLst/>
            <a:cxnLst/>
            <a:rect r="r" b="b" t="t" l="l"/>
            <a:pathLst>
              <a:path h="17703684" w="11330358">
                <a:moveTo>
                  <a:pt x="0" y="0"/>
                </a:moveTo>
                <a:lnTo>
                  <a:pt x="11330357" y="0"/>
                </a:lnTo>
                <a:lnTo>
                  <a:pt x="11330357" y="17703684"/>
                </a:lnTo>
                <a:lnTo>
                  <a:pt x="0" y="1770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05982" y="1267270"/>
            <a:ext cx="10876036" cy="171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9362">
                <a:solidFill>
                  <a:srgbClr val="221716"/>
                </a:solidFill>
                <a:ea typeface="TDTD평고딕"/>
              </a:rPr>
              <a:t>팀원 소개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906289">
            <a:off x="4418657" y="47542"/>
            <a:ext cx="9450685" cy="10191915"/>
          </a:xfrm>
          <a:custGeom>
            <a:avLst/>
            <a:gdLst/>
            <a:ahLst/>
            <a:cxnLst/>
            <a:rect r="r" b="b" t="t" l="l"/>
            <a:pathLst>
              <a:path h="10191915" w="9450685">
                <a:moveTo>
                  <a:pt x="0" y="0"/>
                </a:moveTo>
                <a:lnTo>
                  <a:pt x="9450686" y="0"/>
                </a:lnTo>
                <a:lnTo>
                  <a:pt x="9450686" y="10191916"/>
                </a:lnTo>
                <a:lnTo>
                  <a:pt x="0" y="1019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4549" y="8177711"/>
            <a:ext cx="5251136" cy="8673047"/>
          </a:xfrm>
          <a:custGeom>
            <a:avLst/>
            <a:gdLst/>
            <a:ahLst/>
            <a:cxnLst/>
            <a:rect r="r" b="b" t="t" l="l"/>
            <a:pathLst>
              <a:path h="8673047" w="5251136">
                <a:moveTo>
                  <a:pt x="0" y="0"/>
                </a:moveTo>
                <a:lnTo>
                  <a:pt x="5251136" y="0"/>
                </a:lnTo>
                <a:lnTo>
                  <a:pt x="5251136" y="8673047"/>
                </a:lnTo>
                <a:lnTo>
                  <a:pt x="0" y="8673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20534" y="8177711"/>
            <a:ext cx="5251136" cy="8673047"/>
          </a:xfrm>
          <a:custGeom>
            <a:avLst/>
            <a:gdLst/>
            <a:ahLst/>
            <a:cxnLst/>
            <a:rect r="r" b="b" t="t" l="l"/>
            <a:pathLst>
              <a:path h="8673047" w="5251136">
                <a:moveTo>
                  <a:pt x="5251135" y="0"/>
                </a:moveTo>
                <a:lnTo>
                  <a:pt x="0" y="0"/>
                </a:lnTo>
                <a:lnTo>
                  <a:pt x="0" y="8673047"/>
                </a:lnTo>
                <a:lnTo>
                  <a:pt x="5251135" y="8673047"/>
                </a:lnTo>
                <a:lnTo>
                  <a:pt x="525113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695047" y="2272405"/>
            <a:ext cx="3329193" cy="3762771"/>
            <a:chOff x="0" y="0"/>
            <a:chExt cx="4438924" cy="501702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165333" y="0"/>
              <a:ext cx="2108258" cy="210825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 flipH="true">
              <a:off x="2167136" y="1054398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3833811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심상익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1531189" y="366124"/>
              <a:ext cx="1376547" cy="1376547"/>
            </a:xfrm>
            <a:custGeom>
              <a:avLst/>
              <a:gdLst/>
              <a:ahLst/>
              <a:cxnLst/>
              <a:rect r="r" b="b" t="t" l="l"/>
              <a:pathLst>
                <a:path h="1376547" w="1376547">
                  <a:moveTo>
                    <a:pt x="0" y="0"/>
                  </a:moveTo>
                  <a:lnTo>
                    <a:pt x="1376547" y="0"/>
                  </a:lnTo>
                  <a:lnTo>
                    <a:pt x="1376547" y="1376547"/>
                  </a:lnTo>
                  <a:lnTo>
                    <a:pt x="0" y="1376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01812" y="4943719"/>
            <a:ext cx="3329193" cy="4498654"/>
            <a:chOff x="0" y="0"/>
            <a:chExt cx="4438924" cy="599820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165333" y="981178"/>
              <a:ext cx="2108258" cy="210825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 flipH="true">
              <a:off x="2167136" y="2035576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58983" y="1382761"/>
              <a:ext cx="1320959" cy="1305091"/>
            </a:xfrm>
            <a:custGeom>
              <a:avLst/>
              <a:gdLst/>
              <a:ahLst/>
              <a:cxnLst/>
              <a:rect r="r" b="b" t="t" l="l"/>
              <a:pathLst>
                <a:path h="1305091" w="1320959">
                  <a:moveTo>
                    <a:pt x="0" y="0"/>
                  </a:moveTo>
                  <a:lnTo>
                    <a:pt x="1320959" y="0"/>
                  </a:lnTo>
                  <a:lnTo>
                    <a:pt x="1320959" y="1305092"/>
                  </a:lnTo>
                  <a:lnTo>
                    <a:pt x="0" y="130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1216152" y="0"/>
              <a:ext cx="1955824" cy="1515764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0" y="4814989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이재진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499557" y="3853598"/>
            <a:ext cx="3329193" cy="3762771"/>
            <a:chOff x="0" y="0"/>
            <a:chExt cx="4438924" cy="501702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165333" y="0"/>
              <a:ext cx="2108258" cy="2108258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27" id="27"/>
            <p:cNvSpPr/>
            <p:nvPr/>
          </p:nvSpPr>
          <p:spPr>
            <a:xfrm flipH="true">
              <a:off x="2167136" y="1054398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58983" y="411946"/>
              <a:ext cx="1320959" cy="1305091"/>
            </a:xfrm>
            <a:custGeom>
              <a:avLst/>
              <a:gdLst/>
              <a:ahLst/>
              <a:cxnLst/>
              <a:rect r="r" b="b" t="t" l="l"/>
              <a:pathLst>
                <a:path h="1305091" w="1320959">
                  <a:moveTo>
                    <a:pt x="0" y="0"/>
                  </a:moveTo>
                  <a:lnTo>
                    <a:pt x="1320959" y="0"/>
                  </a:lnTo>
                  <a:lnTo>
                    <a:pt x="1320959" y="1305091"/>
                  </a:lnTo>
                  <a:lnTo>
                    <a:pt x="0" y="130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3833811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장수영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04067" y="2639014"/>
            <a:ext cx="3329193" cy="3762771"/>
            <a:chOff x="0" y="0"/>
            <a:chExt cx="4438924" cy="501702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1165333" y="0"/>
              <a:ext cx="2108258" cy="2108258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34" id="34"/>
            <p:cNvSpPr/>
            <p:nvPr/>
          </p:nvSpPr>
          <p:spPr>
            <a:xfrm flipH="true">
              <a:off x="2167136" y="1054398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06656" y="401583"/>
              <a:ext cx="1320959" cy="1305091"/>
            </a:xfrm>
            <a:custGeom>
              <a:avLst/>
              <a:gdLst/>
              <a:ahLst/>
              <a:cxnLst/>
              <a:rect r="r" b="b" t="t" l="l"/>
              <a:pathLst>
                <a:path h="1305091" w="1320959">
                  <a:moveTo>
                    <a:pt x="0" y="0"/>
                  </a:moveTo>
                  <a:lnTo>
                    <a:pt x="1320959" y="0"/>
                  </a:lnTo>
                  <a:lnTo>
                    <a:pt x="1320959" y="1305092"/>
                  </a:lnTo>
                  <a:lnTo>
                    <a:pt x="0" y="130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0" y="3833811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조창래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92793" y="4962769"/>
            <a:ext cx="3329193" cy="3762771"/>
            <a:chOff x="0" y="0"/>
            <a:chExt cx="4438924" cy="5017028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1165333" y="0"/>
              <a:ext cx="2108258" cy="2108258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 flipH="true">
              <a:off x="2167136" y="1054398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531189" y="365856"/>
              <a:ext cx="1376547" cy="1376547"/>
            </a:xfrm>
            <a:custGeom>
              <a:avLst/>
              <a:gdLst/>
              <a:ahLst/>
              <a:cxnLst/>
              <a:rect r="r" b="b" t="t" l="l"/>
              <a:pathLst>
                <a:path h="1376547" w="1376547">
                  <a:moveTo>
                    <a:pt x="0" y="0"/>
                  </a:moveTo>
                  <a:lnTo>
                    <a:pt x="1376547" y="0"/>
                  </a:lnTo>
                  <a:lnTo>
                    <a:pt x="1376547" y="1376546"/>
                  </a:lnTo>
                  <a:lnTo>
                    <a:pt x="0" y="1376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0" y="3833811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김지수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097302" y="4962769"/>
            <a:ext cx="3329193" cy="3762771"/>
            <a:chOff x="0" y="0"/>
            <a:chExt cx="4438924" cy="5017028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1165333" y="0"/>
              <a:ext cx="2108258" cy="2108258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 flipH="true">
              <a:off x="2167136" y="1054398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31189" y="366124"/>
              <a:ext cx="1376547" cy="1376547"/>
            </a:xfrm>
            <a:custGeom>
              <a:avLst/>
              <a:gdLst/>
              <a:ahLst/>
              <a:cxnLst/>
              <a:rect r="r" b="b" t="t" l="l"/>
              <a:pathLst>
                <a:path h="1376547" w="1376547">
                  <a:moveTo>
                    <a:pt x="0" y="0"/>
                  </a:moveTo>
                  <a:lnTo>
                    <a:pt x="1376547" y="0"/>
                  </a:lnTo>
                  <a:lnTo>
                    <a:pt x="1376547" y="1376547"/>
                  </a:lnTo>
                  <a:lnTo>
                    <a:pt x="0" y="1376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 rot="0">
              <a:off x="0" y="3833811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정종길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777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0717" y="876300"/>
            <a:ext cx="13333622" cy="9306429"/>
          </a:xfrm>
          <a:custGeom>
            <a:avLst/>
            <a:gdLst/>
            <a:ahLst/>
            <a:cxnLst/>
            <a:rect r="r" b="b" t="t" l="l"/>
            <a:pathLst>
              <a:path h="9306429" w="13333622">
                <a:moveTo>
                  <a:pt x="0" y="0"/>
                </a:moveTo>
                <a:lnTo>
                  <a:pt x="13333622" y="0"/>
                </a:lnTo>
                <a:lnTo>
                  <a:pt x="13333622" y="9306429"/>
                </a:lnTo>
                <a:lnTo>
                  <a:pt x="0" y="9306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10300" y="1028700"/>
            <a:ext cx="3944230" cy="1312632"/>
            <a:chOff x="0" y="0"/>
            <a:chExt cx="1038810" cy="3457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8810" cy="345714"/>
            </a:xfrm>
            <a:custGeom>
              <a:avLst/>
              <a:gdLst/>
              <a:ahLst/>
              <a:cxnLst/>
              <a:rect r="r" b="b" t="t" l="l"/>
              <a:pathLst>
                <a:path h="345714" w="1038810">
                  <a:moveTo>
                    <a:pt x="0" y="0"/>
                  </a:moveTo>
                  <a:lnTo>
                    <a:pt x="1038810" y="0"/>
                  </a:lnTo>
                  <a:lnTo>
                    <a:pt x="1038810" y="345714"/>
                  </a:lnTo>
                  <a:lnTo>
                    <a:pt x="0" y="345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38810" cy="38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10300" y="6329880"/>
            <a:ext cx="3944230" cy="1312632"/>
            <a:chOff x="0" y="0"/>
            <a:chExt cx="1038810" cy="3457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8810" cy="345714"/>
            </a:xfrm>
            <a:custGeom>
              <a:avLst/>
              <a:gdLst/>
              <a:ahLst/>
              <a:cxnLst/>
              <a:rect r="r" b="b" t="t" l="l"/>
              <a:pathLst>
                <a:path h="345714" w="1038810">
                  <a:moveTo>
                    <a:pt x="0" y="0"/>
                  </a:moveTo>
                  <a:lnTo>
                    <a:pt x="1038810" y="0"/>
                  </a:lnTo>
                  <a:lnTo>
                    <a:pt x="1038810" y="345714"/>
                  </a:lnTo>
                  <a:lnTo>
                    <a:pt x="0" y="345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38810" cy="38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41927" y="5143500"/>
            <a:ext cx="5174216" cy="1312632"/>
            <a:chOff x="0" y="0"/>
            <a:chExt cx="1362757" cy="345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2757" cy="345714"/>
            </a:xfrm>
            <a:custGeom>
              <a:avLst/>
              <a:gdLst/>
              <a:ahLst/>
              <a:cxnLst/>
              <a:rect r="r" b="b" t="t" l="l"/>
              <a:pathLst>
                <a:path h="345714" w="1362757">
                  <a:moveTo>
                    <a:pt x="0" y="0"/>
                  </a:moveTo>
                  <a:lnTo>
                    <a:pt x="1362757" y="0"/>
                  </a:lnTo>
                  <a:lnTo>
                    <a:pt x="1362757" y="345714"/>
                  </a:lnTo>
                  <a:lnTo>
                    <a:pt x="0" y="345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62757" cy="38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41927" y="8198627"/>
            <a:ext cx="5174216" cy="626128"/>
            <a:chOff x="0" y="0"/>
            <a:chExt cx="1362757" cy="1649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62757" cy="164906"/>
            </a:xfrm>
            <a:custGeom>
              <a:avLst/>
              <a:gdLst/>
              <a:ahLst/>
              <a:cxnLst/>
              <a:rect r="r" b="b" t="t" l="l"/>
              <a:pathLst>
                <a:path h="164906" w="1362757">
                  <a:moveTo>
                    <a:pt x="0" y="0"/>
                  </a:moveTo>
                  <a:lnTo>
                    <a:pt x="1362757" y="0"/>
                  </a:lnTo>
                  <a:lnTo>
                    <a:pt x="1362757" y="164906"/>
                  </a:lnTo>
                  <a:lnTo>
                    <a:pt x="0" y="164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62757" cy="203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591579" y="9201150"/>
            <a:ext cx="682456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</a:rPr>
              <a:t>한국 콘텐츠 진흥원 (글로벌 게임산업 트렌드 (2023년 11+12월호))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777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06869" y="2457441"/>
            <a:ext cx="7474261" cy="4694335"/>
          </a:xfrm>
          <a:custGeom>
            <a:avLst/>
            <a:gdLst/>
            <a:ahLst/>
            <a:cxnLst/>
            <a:rect r="r" b="b" t="t" l="l"/>
            <a:pathLst>
              <a:path h="4694335" w="7474261">
                <a:moveTo>
                  <a:pt x="0" y="0"/>
                </a:moveTo>
                <a:lnTo>
                  <a:pt x="7474262" y="0"/>
                </a:lnTo>
                <a:lnTo>
                  <a:pt x="7474262" y="4694335"/>
                </a:lnTo>
                <a:lnTo>
                  <a:pt x="0" y="4694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38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19204" y="7223948"/>
            <a:ext cx="10649592" cy="102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221716"/>
                </a:solidFill>
                <a:latin typeface="210 보물지도"/>
                <a:ea typeface="210 보물지도"/>
              </a:rPr>
              <a:t>누구나 알고 있고 쉬운 게임 ‘</a:t>
            </a:r>
            <a:r>
              <a:rPr lang="en-US" sz="5999">
                <a:solidFill>
                  <a:srgbClr val="B2382D"/>
                </a:solidFill>
                <a:ea typeface="210 보물지도 Bold"/>
              </a:rPr>
              <a:t>눈 싸움</a:t>
            </a:r>
            <a:r>
              <a:rPr lang="en-US" sz="5999">
                <a:solidFill>
                  <a:srgbClr val="221716"/>
                </a:solidFill>
                <a:latin typeface="210 보물지도"/>
              </a:rPr>
              <a:t>‘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45666" y="2001743"/>
            <a:ext cx="6973885" cy="7229988"/>
          </a:xfrm>
          <a:custGeom>
            <a:avLst/>
            <a:gdLst/>
            <a:ahLst/>
            <a:cxnLst/>
            <a:rect r="r" b="b" t="t" l="l"/>
            <a:pathLst>
              <a:path h="7229988" w="6973885">
                <a:moveTo>
                  <a:pt x="0" y="0"/>
                </a:moveTo>
                <a:lnTo>
                  <a:pt x="6973885" y="0"/>
                </a:lnTo>
                <a:lnTo>
                  <a:pt x="6973885" y="7229988"/>
                </a:lnTo>
                <a:lnTo>
                  <a:pt x="0" y="7229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810675">
            <a:off x="480121" y="118582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80343" y="2001743"/>
            <a:ext cx="6204709" cy="7229988"/>
          </a:xfrm>
          <a:custGeom>
            <a:avLst/>
            <a:gdLst/>
            <a:ahLst/>
            <a:cxnLst/>
            <a:rect r="r" b="b" t="t" l="l"/>
            <a:pathLst>
              <a:path h="7229988" w="6204709">
                <a:moveTo>
                  <a:pt x="0" y="0"/>
                </a:moveTo>
                <a:lnTo>
                  <a:pt x="6204709" y="0"/>
                </a:lnTo>
                <a:lnTo>
                  <a:pt x="6204709" y="7229988"/>
                </a:lnTo>
                <a:lnTo>
                  <a:pt x="0" y="7229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131" y="6565696"/>
            <a:ext cx="7315200" cy="3231988"/>
          </a:xfrm>
          <a:custGeom>
            <a:avLst/>
            <a:gdLst/>
            <a:ahLst/>
            <a:cxnLst/>
            <a:rect r="r" b="b" t="t" l="l"/>
            <a:pathLst>
              <a:path h="3231988" w="7315200">
                <a:moveTo>
                  <a:pt x="0" y="0"/>
                </a:moveTo>
                <a:lnTo>
                  <a:pt x="7315200" y="0"/>
                </a:lnTo>
                <a:lnTo>
                  <a:pt x="7315200" y="3231988"/>
                </a:lnTo>
                <a:lnTo>
                  <a:pt x="0" y="3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7037" y="405655"/>
            <a:ext cx="4616886" cy="4114800"/>
          </a:xfrm>
          <a:custGeom>
            <a:avLst/>
            <a:gdLst/>
            <a:ahLst/>
            <a:cxnLst/>
            <a:rect r="r" b="b" t="t" l="l"/>
            <a:pathLst>
              <a:path h="4114800" w="4616886">
                <a:moveTo>
                  <a:pt x="0" y="0"/>
                </a:moveTo>
                <a:lnTo>
                  <a:pt x="4616887" y="0"/>
                </a:lnTo>
                <a:lnTo>
                  <a:pt x="4616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광고 시청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828800" y="131212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29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131" y="6565696"/>
            <a:ext cx="7315200" cy="3231988"/>
          </a:xfrm>
          <a:custGeom>
            <a:avLst/>
            <a:gdLst/>
            <a:ahLst/>
            <a:cxnLst/>
            <a:rect r="r" b="b" t="t" l="l"/>
            <a:pathLst>
              <a:path h="3231988" w="7315200">
                <a:moveTo>
                  <a:pt x="0" y="0"/>
                </a:moveTo>
                <a:lnTo>
                  <a:pt x="7315200" y="0"/>
                </a:lnTo>
                <a:lnTo>
                  <a:pt x="7315200" y="3231988"/>
                </a:lnTo>
                <a:lnTo>
                  <a:pt x="0" y="3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7037" y="405655"/>
            <a:ext cx="4616886" cy="4114800"/>
          </a:xfrm>
          <a:custGeom>
            <a:avLst/>
            <a:gdLst/>
            <a:ahLst/>
            <a:cxnLst/>
            <a:rect r="r" b="b" t="t" l="l"/>
            <a:pathLst>
              <a:path h="4114800" w="4616886">
                <a:moveTo>
                  <a:pt x="0" y="0"/>
                </a:moveTo>
                <a:lnTo>
                  <a:pt x="4616887" y="0"/>
                </a:lnTo>
                <a:lnTo>
                  <a:pt x="4616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게임 소개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김 지수</cp:lastModifiedBy>
  <dc:title>눈 깜빡할 새</dc:title>
  <cp:version>9.104.123.46490</cp:version>
  <dcterms:modified xsi:type="dcterms:W3CDTF">2011-08-01T06:04:30Z</dcterms:modified>
</cp:coreProperties>
</file>